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TT Chocolates Ultra-Bold" charset="1" panose="02000903040000020003"/>
      <p:regular r:id="rId18"/>
    </p:embeddedFont>
    <p:embeddedFont>
      <p:font typeface="TT Chocolates Extra-Light" charset="1" panose="02000503030000020003"/>
      <p:regular r:id="rId19"/>
    </p:embeddedFont>
    <p:embeddedFont>
      <p:font typeface="Raleway Medium" charset="1" panose="00000000000000000000"/>
      <p:regular r:id="rId20"/>
    </p:embeddedFont>
    <p:embeddedFont>
      <p:font typeface="Foda Display" charset="1" panose="00000000000000000000"/>
      <p:regular r:id="rId21"/>
    </p:embeddedFont>
    <p:embeddedFont>
      <p:font typeface="TT Chocolates" charset="1" panose="02000503020000020003"/>
      <p:regular r:id="rId22"/>
    </p:embeddedFont>
    <p:embeddedFont>
      <p:font typeface="TT Chocolates Italics" charset="1" panose="02000503020000090003"/>
      <p:regular r:id="rId23"/>
    </p:embeddedFont>
    <p:embeddedFont>
      <p:font typeface="TT Chocolates Bold" charset="1" panose="02000803020000020003"/>
      <p:regular r:id="rId24"/>
    </p:embeddedFont>
    <p:embeddedFont>
      <p:font typeface="TT Chocolates Extra-Light Italics" charset="1" panose="02000503030000090003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25476" y="2581893"/>
            <a:ext cx="4637048" cy="1011789"/>
            <a:chOff x="0" y="0"/>
            <a:chExt cx="6182731" cy="13490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49053" cy="1349053"/>
            </a:xfrm>
            <a:custGeom>
              <a:avLst/>
              <a:gdLst/>
              <a:ahLst/>
              <a:cxnLst/>
              <a:rect r="r" b="b" t="t" l="l"/>
              <a:pathLst>
                <a:path h="1349053" w="1349053">
                  <a:moveTo>
                    <a:pt x="0" y="0"/>
                  </a:moveTo>
                  <a:lnTo>
                    <a:pt x="1349053" y="0"/>
                  </a:lnTo>
                  <a:lnTo>
                    <a:pt x="1349053" y="1349053"/>
                  </a:lnTo>
                  <a:lnTo>
                    <a:pt x="0" y="1349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533791" y="95250"/>
              <a:ext cx="4648940" cy="11913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798"/>
                </a:lnSpc>
              </a:pPr>
              <a:r>
                <a:rPr lang="en-US" sz="4798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2199"/>
                </a:lnSpc>
              </a:pPr>
              <a:r>
                <a:rPr lang="en-US" sz="2199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37218" y="4360809"/>
            <a:ext cx="15813564" cy="3141708"/>
            <a:chOff x="0" y="0"/>
            <a:chExt cx="21084752" cy="4188944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19050"/>
              <a:ext cx="21084752" cy="10350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000"/>
                </a:lnSpc>
                <a:spcBef>
                  <a:spcPct val="0"/>
                </a:spcBef>
              </a:pPr>
              <a:r>
                <a:rPr lang="en-US" b="true" sz="5000" spc="750">
                  <a:solidFill>
                    <a:srgbClr val="162144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THE MISSING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-777470"/>
              <a:ext cx="21084752" cy="4966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81"/>
                </a:lnSpc>
              </a:pPr>
              <a:r>
                <a:rPr lang="en-US" sz="17201">
                  <a:solidFill>
                    <a:srgbClr val="162144"/>
                  </a:solidFill>
                  <a:latin typeface="Foda Display"/>
                  <a:ea typeface="Foda Display"/>
                  <a:cs typeface="Foda Display"/>
                  <a:sym typeface="Foda Display"/>
                </a:rPr>
                <a:t>inheritance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164401" y="7152949"/>
            <a:ext cx="5959197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TT Chocolates"/>
                <a:ea typeface="TT Chocolates"/>
                <a:cs typeface="TT Chocolates"/>
                <a:sym typeface="TT Chocolates"/>
              </a:rPr>
              <a:t>INTERACTIVE STORY TIME</a:t>
            </a:r>
          </a:p>
          <a:p>
            <a:pPr algn="ctr">
              <a:lnSpc>
                <a:spcPts val="5040"/>
              </a:lnSpc>
            </a:pPr>
            <a:r>
              <a:rPr lang="en-US" sz="3600" i="true">
                <a:solidFill>
                  <a:srgbClr val="000000"/>
                </a:solidFill>
                <a:latin typeface="TT Chocolates Italics"/>
                <a:ea typeface="TT Chocolates Italics"/>
                <a:cs typeface="TT Chocolates Italics"/>
                <a:sym typeface="TT Chocolates Italics"/>
              </a:rPr>
              <a:t>Level: Intermediate</a:t>
            </a: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TT Chocolates"/>
                <a:ea typeface="TT Chocolates"/>
                <a:cs typeface="TT Chocolates"/>
                <a:sym typeface="TT Chocolates"/>
              </a:rPr>
              <a:t> </a:t>
            </a:r>
            <a:r>
              <a:rPr lang="en-US" sz="3600" i="true">
                <a:solidFill>
                  <a:srgbClr val="000000"/>
                </a:solidFill>
                <a:latin typeface="TT Chocolates Italics"/>
                <a:ea typeface="TT Chocolates Italics"/>
                <a:cs typeface="TT Chocolates Italics"/>
                <a:sym typeface="TT Chocolates Italics"/>
              </a:rPr>
              <a:t>Genre: Mystery / Family Drama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942148">
            <a:off x="13399492" y="239184"/>
            <a:ext cx="3394045" cy="3398293"/>
          </a:xfrm>
          <a:custGeom>
            <a:avLst/>
            <a:gdLst/>
            <a:ahLst/>
            <a:cxnLst/>
            <a:rect r="r" b="b" t="t" l="l"/>
            <a:pathLst>
              <a:path h="3398293" w="3394045">
                <a:moveTo>
                  <a:pt x="0" y="0"/>
                </a:moveTo>
                <a:lnTo>
                  <a:pt x="3394046" y="0"/>
                </a:lnTo>
                <a:lnTo>
                  <a:pt x="3394046" y="3398294"/>
                </a:lnTo>
                <a:lnTo>
                  <a:pt x="0" y="33982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497437">
            <a:off x="14276539" y="2548560"/>
            <a:ext cx="3445659" cy="2499669"/>
          </a:xfrm>
          <a:custGeom>
            <a:avLst/>
            <a:gdLst/>
            <a:ahLst/>
            <a:cxnLst/>
            <a:rect r="r" b="b" t="t" l="l"/>
            <a:pathLst>
              <a:path h="2499669" w="3445659">
                <a:moveTo>
                  <a:pt x="0" y="0"/>
                </a:moveTo>
                <a:lnTo>
                  <a:pt x="3445659" y="0"/>
                </a:lnTo>
                <a:lnTo>
                  <a:pt x="3445659" y="2499669"/>
                </a:lnTo>
                <a:lnTo>
                  <a:pt x="0" y="2499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597456">
            <a:off x="13757687" y="3238535"/>
            <a:ext cx="1845493" cy="1822004"/>
          </a:xfrm>
          <a:custGeom>
            <a:avLst/>
            <a:gdLst/>
            <a:ahLst/>
            <a:cxnLst/>
            <a:rect r="r" b="b" t="t" l="l"/>
            <a:pathLst>
              <a:path h="1822004" w="1845493">
                <a:moveTo>
                  <a:pt x="0" y="0"/>
                </a:moveTo>
                <a:lnTo>
                  <a:pt x="1845492" y="0"/>
                </a:lnTo>
                <a:lnTo>
                  <a:pt x="1845492" y="1822004"/>
                </a:lnTo>
                <a:lnTo>
                  <a:pt x="0" y="18220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909087" y="272345"/>
            <a:ext cx="5350213" cy="4114800"/>
          </a:xfrm>
          <a:custGeom>
            <a:avLst/>
            <a:gdLst/>
            <a:ahLst/>
            <a:cxnLst/>
            <a:rect r="r" b="b" t="t" l="l"/>
            <a:pathLst>
              <a:path h="4114800" w="5350213">
                <a:moveTo>
                  <a:pt x="0" y="0"/>
                </a:moveTo>
                <a:lnTo>
                  <a:pt x="5350213" y="0"/>
                </a:lnTo>
                <a:lnTo>
                  <a:pt x="53502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187700"/>
            <a:ext cx="16230600" cy="431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Part 1: The Letter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Grandpa passed away a week ago. Everyone gathered at his old house for the reading of the will. Instead of money or things, the lawyer handed out a handwritten note: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“The treasure is hidden where we all began.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</a:t>
            </a:r>
          </a:p>
          <a:p>
            <a:pPr algn="ctr">
              <a:lnSpc>
                <a:spcPts val="2989"/>
              </a:lnSpc>
              <a:spcBef>
                <a:spcPct val="0"/>
              </a:spcBef>
            </a:pPr>
          </a:p>
          <a:p>
            <a:pPr algn="ctr">
              <a:lnSpc>
                <a:spcPts val="298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WHERE WOULD YOU START LOOKING FOR THE TREASURE?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399030"/>
            <a:ext cx="210741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898391">
            <a:off x="12266618" y="1292407"/>
            <a:ext cx="4902177" cy="3020967"/>
          </a:xfrm>
          <a:custGeom>
            <a:avLst/>
            <a:gdLst/>
            <a:ahLst/>
            <a:cxnLst/>
            <a:rect r="r" b="b" t="t" l="l"/>
            <a:pathLst>
              <a:path h="3020967" w="4902177">
                <a:moveTo>
                  <a:pt x="0" y="0"/>
                </a:moveTo>
                <a:lnTo>
                  <a:pt x="4902178" y="0"/>
                </a:lnTo>
                <a:lnTo>
                  <a:pt x="4902178" y="3020966"/>
                </a:lnTo>
                <a:lnTo>
                  <a:pt x="0" y="3020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187700"/>
            <a:ext cx="16230600" cy="508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Silence.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The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n chaos.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What treasure?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 Uncle Pete asked.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I bet it’s money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,” whispered Cousin Lisa.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Or gold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!” yelled Max.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No one knew what Grandpa meant—but everyone suddenly wanted to find out.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WHAT DO YOU THINK THE TREASURE IS?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80718" y="2399030"/>
            <a:ext cx="306705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942148">
            <a:off x="13399492" y="239184"/>
            <a:ext cx="3394045" cy="3398293"/>
          </a:xfrm>
          <a:custGeom>
            <a:avLst/>
            <a:gdLst/>
            <a:ahLst/>
            <a:cxnLst/>
            <a:rect r="r" b="b" t="t" l="l"/>
            <a:pathLst>
              <a:path h="3398293" w="3394045">
                <a:moveTo>
                  <a:pt x="0" y="0"/>
                </a:moveTo>
                <a:lnTo>
                  <a:pt x="3394046" y="0"/>
                </a:lnTo>
                <a:lnTo>
                  <a:pt x="3394046" y="3398294"/>
                </a:lnTo>
                <a:lnTo>
                  <a:pt x="0" y="33982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187700"/>
            <a:ext cx="16230600" cy="508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Part 2: Clues</a:t>
            </a: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 and Confusion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Aun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t 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M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ar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ia pulled out a faded family photo.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This was taken in Grandpa’s childhood home,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 she said.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But it was torn down years ago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,” replied Uncle Pete.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No, it was rebuilt into a community centre!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DO YOU THINK THE TREASURE MIGHT BE HIDDEN IN THE COMMUNITY CENTRE?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6016" y="2399030"/>
            <a:ext cx="296108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044769" y="759024"/>
            <a:ext cx="1773189" cy="3451462"/>
          </a:xfrm>
          <a:custGeom>
            <a:avLst/>
            <a:gdLst/>
            <a:ahLst/>
            <a:cxnLst/>
            <a:rect r="r" b="b" t="t" l="l"/>
            <a:pathLst>
              <a:path h="3451462" w="1773189">
                <a:moveTo>
                  <a:pt x="0" y="0"/>
                </a:moveTo>
                <a:lnTo>
                  <a:pt x="1773189" y="0"/>
                </a:lnTo>
                <a:lnTo>
                  <a:pt x="1773189" y="3451462"/>
                </a:lnTo>
                <a:lnTo>
                  <a:pt x="0" y="34514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4277161"/>
            <a:ext cx="16230600" cy="356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The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family split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into teams and raced to different locations: Grandpa’s garage, the community centre, and even the treehouse in the backyard.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Lisa stayed behind, staring at the note.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Where we all began… what if it’s not a place, but a time?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DO YOU THINK LISA MIGHT BE ONTO SOMETHING?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0718" y="2399030"/>
            <a:ext cx="306705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3187700"/>
            <a:ext cx="16230600" cy="508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P</a:t>
            </a: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art</a:t>
            </a: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 3: Arguments and Alliances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Why would you get the treasure?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 snapped Pete.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Because I was his favourite!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 Maria shot back.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Max and Lisa decided to work together.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If we find it,” Max said, “we split it 50/50.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WOULD YOU LOOK FOR THE TREASURE ON YOUR OWN OR FORM AN ALLIANCE WITH SOMEONE?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866699" y="1391600"/>
            <a:ext cx="2713205" cy="2822580"/>
          </a:xfrm>
          <a:custGeom>
            <a:avLst/>
            <a:gdLst/>
            <a:ahLst/>
            <a:cxnLst/>
            <a:rect r="r" b="b" t="t" l="l"/>
            <a:pathLst>
              <a:path h="2822580" w="2713205">
                <a:moveTo>
                  <a:pt x="0" y="0"/>
                </a:moveTo>
                <a:lnTo>
                  <a:pt x="2713205" y="0"/>
                </a:lnTo>
                <a:lnTo>
                  <a:pt x="2713205" y="2822580"/>
                </a:lnTo>
                <a:lnTo>
                  <a:pt x="0" y="28225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86016" y="2399030"/>
            <a:ext cx="296108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4714954"/>
            <a:ext cx="16230600" cy="306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They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checked the attic - just old clothes and dust.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Meanwhile, Aunt Clara found an old toy box with a hidden drawer—inside was a puzzle piece… with a message.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WHAT WAS THE MESSAGE?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37282" y="1343903"/>
            <a:ext cx="3140647" cy="2854063"/>
          </a:xfrm>
          <a:custGeom>
            <a:avLst/>
            <a:gdLst/>
            <a:ahLst/>
            <a:cxnLst/>
            <a:rect r="r" b="b" t="t" l="l"/>
            <a:pathLst>
              <a:path h="2854063" w="3140647">
                <a:moveTo>
                  <a:pt x="0" y="0"/>
                </a:moveTo>
                <a:lnTo>
                  <a:pt x="3140647" y="0"/>
                </a:lnTo>
                <a:lnTo>
                  <a:pt x="3140647" y="2854062"/>
                </a:lnTo>
                <a:lnTo>
                  <a:pt x="0" y="28540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79349" y="2399030"/>
            <a:ext cx="309443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985778" y="3837063"/>
            <a:ext cx="16230600" cy="508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true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Part 4: The Real Clue</a:t>
            </a:r>
          </a:p>
          <a:p>
            <a:pPr algn="ctr">
              <a:lnSpc>
                <a:spcPts val="3999"/>
              </a:lnSpc>
            </a:pP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The message read: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Only those who listen will earn what’s missing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.”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What does that mean?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 Max groaned.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Lisa whispered,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It’s not about treasure. It’s about us.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She gathered the family and read Grandpa’s journal out loud. 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WHAT DO YOU THINK WAS INSIDE OF THE JOURNAL?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443667" y="1343903"/>
            <a:ext cx="3445659" cy="2499669"/>
          </a:xfrm>
          <a:custGeom>
            <a:avLst/>
            <a:gdLst/>
            <a:ahLst/>
            <a:cxnLst/>
            <a:rect r="r" b="b" t="t" l="l"/>
            <a:pathLst>
              <a:path h="2499669" w="3445659">
                <a:moveTo>
                  <a:pt x="0" y="0"/>
                </a:moveTo>
                <a:lnTo>
                  <a:pt x="3445660" y="0"/>
                </a:lnTo>
                <a:lnTo>
                  <a:pt x="3445660" y="2499669"/>
                </a:lnTo>
                <a:lnTo>
                  <a:pt x="0" y="2499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85778" y="2399030"/>
            <a:ext cx="296585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945680" y="1659105"/>
            <a:ext cx="3976672" cy="2256761"/>
          </a:xfrm>
          <a:custGeom>
            <a:avLst/>
            <a:gdLst/>
            <a:ahLst/>
            <a:cxnLst/>
            <a:rect r="r" b="b" t="t" l="l"/>
            <a:pathLst>
              <a:path h="2256761" w="3976672">
                <a:moveTo>
                  <a:pt x="0" y="0"/>
                </a:moveTo>
                <a:lnTo>
                  <a:pt x="3976672" y="0"/>
                </a:lnTo>
                <a:lnTo>
                  <a:pt x="3976672" y="2256762"/>
                </a:lnTo>
                <a:lnTo>
                  <a:pt x="0" y="2256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4152203"/>
            <a:ext cx="16230600" cy="306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It was full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of memories, forgiveness, and funny stories.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Everyone stopped fighting. Even Uncle Pete got misty-eyed.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WHAT DO YOU THINK THE REAL TREASURE IS?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76670" y="2399030"/>
            <a:ext cx="314801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4152203"/>
            <a:ext cx="16230600" cy="457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true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Part 5: The Inheritance</a:t>
            </a:r>
          </a:p>
          <a:p>
            <a:pPr algn="just">
              <a:lnSpc>
                <a:spcPts val="3999"/>
              </a:lnSpc>
            </a:pP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On the final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page of the journal, Grandpa had written: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You are my treasure. If you’ve come together to read this, then you’ve already found it.”</a:t>
            </a:r>
          </a:p>
          <a:p>
            <a:pPr algn="just">
              <a:lnSpc>
                <a:spcPts val="3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There was no gold, nor diamonds. But there was something else: a key.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WHAT DID THE KEY OPEN?</a:t>
            </a:r>
          </a:p>
          <a:p>
            <a:pPr algn="ctr">
              <a:lnSpc>
                <a:spcPts val="3999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2609498">
            <a:off x="12962965" y="1995766"/>
            <a:ext cx="3124813" cy="3085042"/>
          </a:xfrm>
          <a:custGeom>
            <a:avLst/>
            <a:gdLst/>
            <a:ahLst/>
            <a:cxnLst/>
            <a:rect r="r" b="b" t="t" l="l"/>
            <a:pathLst>
              <a:path h="3085042" w="3124813">
                <a:moveTo>
                  <a:pt x="0" y="0"/>
                </a:moveTo>
                <a:lnTo>
                  <a:pt x="3124813" y="0"/>
                </a:lnTo>
                <a:lnTo>
                  <a:pt x="3124813" y="3085042"/>
                </a:lnTo>
                <a:lnTo>
                  <a:pt x="0" y="30850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79349" y="2399030"/>
            <a:ext cx="309443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2889158" cy="630405"/>
            <a:chOff x="0" y="0"/>
            <a:chExt cx="3852211" cy="8405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540" cy="840540"/>
            </a:xfrm>
            <a:custGeom>
              <a:avLst/>
              <a:gdLst/>
              <a:ahLst/>
              <a:cxnLst/>
              <a:rect r="r" b="b" t="t" l="l"/>
              <a:pathLst>
                <a:path h="840540" w="840540">
                  <a:moveTo>
                    <a:pt x="0" y="0"/>
                  </a:moveTo>
                  <a:lnTo>
                    <a:pt x="840540" y="0"/>
                  </a:lnTo>
                  <a:lnTo>
                    <a:pt x="840540" y="840540"/>
                  </a:lnTo>
                  <a:lnTo>
                    <a:pt x="0" y="84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955643" y="47625"/>
              <a:ext cx="2896568" cy="7540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89"/>
                </a:lnSpc>
              </a:pPr>
              <a:r>
                <a:rPr lang="en-US" sz="298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370"/>
                </a:lnSpc>
              </a:pPr>
              <a:r>
                <a:rPr lang="en-US" sz="1370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413576" y="1343903"/>
            <a:ext cx="3301296" cy="2480098"/>
          </a:xfrm>
          <a:custGeom>
            <a:avLst/>
            <a:gdLst/>
            <a:ahLst/>
            <a:cxnLst/>
            <a:rect r="r" b="b" t="t" l="l"/>
            <a:pathLst>
              <a:path h="2480098" w="3301296">
                <a:moveTo>
                  <a:pt x="0" y="0"/>
                </a:moveTo>
                <a:lnTo>
                  <a:pt x="3301295" y="0"/>
                </a:lnTo>
                <a:lnTo>
                  <a:pt x="3301295" y="2480098"/>
                </a:lnTo>
                <a:lnTo>
                  <a:pt x="0" y="2480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4399814"/>
            <a:ext cx="16230600" cy="306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It opened a safe in the closet—with enough money for a family trip.</a:t>
            </a:r>
          </a:p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Everyone smiled.</a:t>
            </a:r>
          </a:p>
          <a:p>
            <a:pPr algn="just">
              <a:lnSpc>
                <a:spcPts val="3999"/>
              </a:lnSpc>
            </a:pP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Well,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” said Lisa, “</a:t>
            </a:r>
            <a:r>
              <a:rPr lang="en-US" sz="3999" i="true">
                <a:solidFill>
                  <a:srgbClr val="000000"/>
                </a:solidFill>
                <a:latin typeface="TT Chocolates Extra-Light Italics"/>
                <a:ea typeface="TT Chocolates Extra-Light Italics"/>
                <a:cs typeface="TT Chocolates Extra-Light Italics"/>
                <a:sym typeface="TT Chocolates Extra-Light Italics"/>
              </a:rPr>
              <a:t>I guess we inherited each other</a:t>
            </a:r>
            <a:r>
              <a:rPr lang="en-US" sz="39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.”</a:t>
            </a:r>
          </a:p>
          <a:p>
            <a:pPr algn="ctr">
              <a:lnSpc>
                <a:spcPts val="3999"/>
              </a:lnSpc>
            </a:pPr>
          </a:p>
          <a:p>
            <a:pPr algn="ctr">
              <a:lnSpc>
                <a:spcPts val="3999"/>
              </a:lnSpc>
            </a:p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WHERE</a:t>
            </a: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 WOULD</a:t>
            </a: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 </a:t>
            </a: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Y</a:t>
            </a: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OU GO</a:t>
            </a:r>
            <a:r>
              <a:rPr lang="en-US" b="true" sz="3999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 ON THE TRIP?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58024" y="2399030"/>
            <a:ext cx="552093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T Chocolates Ultra-Bold"/>
                <a:ea typeface="TT Chocolates Ultra-Bold"/>
                <a:cs typeface="TT Chocolates Ultra-Bold"/>
                <a:sym typeface="TT Chocolates Ultra-Bold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DAGl0Wcbk7Y</dc:identifier>
  <dcterms:modified xsi:type="dcterms:W3CDTF">2011-08-01T06:04:30Z</dcterms:modified>
  <cp:revision>1</cp:revision>
  <dc:title>The missing inheritance story</dc:title>
</cp:coreProperties>
</file>