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Espoir Serif" charset="1" panose="00000000000000000000"/>
      <p:regular r:id="rId27"/>
    </p:embeddedFont>
    <p:embeddedFont>
      <p:font typeface="TT Chocolates Extra-Light" charset="1" panose="02000503030000020003"/>
      <p:regular r:id="rId28"/>
    </p:embeddedFont>
    <p:embeddedFont>
      <p:font typeface="TT Chocolates Ultra-Bold" charset="1" panose="02000903040000020003"/>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55015" y="1107412"/>
            <a:ext cx="1485372" cy="1485372"/>
          </a:xfrm>
          <a:custGeom>
            <a:avLst/>
            <a:gdLst/>
            <a:ahLst/>
            <a:cxnLst/>
            <a:rect r="r" b="b" t="t" l="l"/>
            <a:pathLst>
              <a:path h="1485372" w="1485372">
                <a:moveTo>
                  <a:pt x="0" y="0"/>
                </a:moveTo>
                <a:lnTo>
                  <a:pt x="1485372" y="0"/>
                </a:lnTo>
                <a:lnTo>
                  <a:pt x="1485372" y="1485371"/>
                </a:lnTo>
                <a:lnTo>
                  <a:pt x="0" y="1485371"/>
                </a:lnTo>
                <a:lnTo>
                  <a:pt x="0" y="0"/>
                </a:lnTo>
                <a:close/>
              </a:path>
            </a:pathLst>
          </a:custGeom>
          <a:blipFill>
            <a:blip r:embed="rId2"/>
            <a:stretch>
              <a:fillRect l="0" t="0" r="0" b="0"/>
            </a:stretch>
          </a:blipFill>
        </p:spPr>
      </p:sp>
      <p:sp>
        <p:nvSpPr>
          <p:cNvPr name="Freeform 3" id="3"/>
          <p:cNvSpPr/>
          <p:nvPr/>
        </p:nvSpPr>
        <p:spPr>
          <a:xfrm flipH="false" flipV="false" rot="0">
            <a:off x="-191224" y="6278390"/>
            <a:ext cx="5019685" cy="5249343"/>
          </a:xfrm>
          <a:custGeom>
            <a:avLst/>
            <a:gdLst/>
            <a:ahLst/>
            <a:cxnLst/>
            <a:rect r="r" b="b" t="t" l="l"/>
            <a:pathLst>
              <a:path h="5249343" w="5019685">
                <a:moveTo>
                  <a:pt x="0" y="0"/>
                </a:moveTo>
                <a:lnTo>
                  <a:pt x="5019685" y="0"/>
                </a:lnTo>
                <a:lnTo>
                  <a:pt x="5019685" y="5249343"/>
                </a:lnTo>
                <a:lnTo>
                  <a:pt x="0" y="5249343"/>
                </a:lnTo>
                <a:lnTo>
                  <a:pt x="0" y="0"/>
                </a:lnTo>
                <a:close/>
              </a:path>
            </a:pathLst>
          </a:custGeom>
          <a:blipFill>
            <a:blip r:embed="rId3"/>
            <a:stretch>
              <a:fillRect l="0" t="0" r="0" b="0"/>
            </a:stretch>
          </a:blipFill>
        </p:spPr>
      </p:sp>
      <p:sp>
        <p:nvSpPr>
          <p:cNvPr name="Freeform 4" id="4"/>
          <p:cNvSpPr/>
          <p:nvPr/>
        </p:nvSpPr>
        <p:spPr>
          <a:xfrm flipH="false" flipV="false" rot="1386178">
            <a:off x="3642707" y="8332222"/>
            <a:ext cx="3826530" cy="2979910"/>
          </a:xfrm>
          <a:custGeom>
            <a:avLst/>
            <a:gdLst/>
            <a:ahLst/>
            <a:cxnLst/>
            <a:rect r="r" b="b" t="t" l="l"/>
            <a:pathLst>
              <a:path h="2979910" w="3826530">
                <a:moveTo>
                  <a:pt x="0" y="0"/>
                </a:moveTo>
                <a:lnTo>
                  <a:pt x="3826531" y="0"/>
                </a:lnTo>
                <a:lnTo>
                  <a:pt x="3826531" y="2979910"/>
                </a:lnTo>
                <a:lnTo>
                  <a:pt x="0" y="2979910"/>
                </a:lnTo>
                <a:lnTo>
                  <a:pt x="0" y="0"/>
                </a:lnTo>
                <a:close/>
              </a:path>
            </a:pathLst>
          </a:custGeom>
          <a:blipFill>
            <a:blip r:embed="rId4"/>
            <a:stretch>
              <a:fillRect l="0" t="0" r="0" b="0"/>
            </a:stretch>
          </a:blipFill>
        </p:spPr>
      </p:sp>
      <p:sp>
        <p:nvSpPr>
          <p:cNvPr name="Freeform 5" id="5"/>
          <p:cNvSpPr/>
          <p:nvPr/>
        </p:nvSpPr>
        <p:spPr>
          <a:xfrm flipH="false" flipV="false" rot="865944">
            <a:off x="11387979" y="7221016"/>
            <a:ext cx="2582037" cy="8229600"/>
          </a:xfrm>
          <a:custGeom>
            <a:avLst/>
            <a:gdLst/>
            <a:ahLst/>
            <a:cxnLst/>
            <a:rect r="r" b="b" t="t" l="l"/>
            <a:pathLst>
              <a:path h="8229600" w="2582037">
                <a:moveTo>
                  <a:pt x="0" y="0"/>
                </a:moveTo>
                <a:lnTo>
                  <a:pt x="2582037" y="0"/>
                </a:lnTo>
                <a:lnTo>
                  <a:pt x="2582037" y="8229600"/>
                </a:lnTo>
                <a:lnTo>
                  <a:pt x="0" y="8229600"/>
                </a:lnTo>
                <a:lnTo>
                  <a:pt x="0" y="0"/>
                </a:lnTo>
                <a:close/>
              </a:path>
            </a:pathLst>
          </a:custGeom>
          <a:blipFill>
            <a:blip r:embed="rId5"/>
            <a:stretch>
              <a:fillRect l="0" t="0" r="0" b="0"/>
            </a:stretch>
          </a:blipFill>
        </p:spPr>
      </p:sp>
      <p:sp>
        <p:nvSpPr>
          <p:cNvPr name="Freeform 6" id="6"/>
          <p:cNvSpPr/>
          <p:nvPr/>
        </p:nvSpPr>
        <p:spPr>
          <a:xfrm flipH="false" flipV="false" rot="0">
            <a:off x="10403157" y="7038820"/>
            <a:ext cx="2684907" cy="8229600"/>
          </a:xfrm>
          <a:custGeom>
            <a:avLst/>
            <a:gdLst/>
            <a:ahLst/>
            <a:cxnLst/>
            <a:rect r="r" b="b" t="t" l="l"/>
            <a:pathLst>
              <a:path h="8229600" w="2684907">
                <a:moveTo>
                  <a:pt x="0" y="0"/>
                </a:moveTo>
                <a:lnTo>
                  <a:pt x="2684907" y="0"/>
                </a:lnTo>
                <a:lnTo>
                  <a:pt x="2684907" y="8229600"/>
                </a:lnTo>
                <a:lnTo>
                  <a:pt x="0" y="8229600"/>
                </a:lnTo>
                <a:lnTo>
                  <a:pt x="0" y="0"/>
                </a:lnTo>
                <a:close/>
              </a:path>
            </a:pathLst>
          </a:custGeom>
          <a:blipFill>
            <a:blip r:embed="rId6"/>
            <a:stretch>
              <a:fillRect l="0" t="0" r="0" b="0"/>
            </a:stretch>
          </a:blipFill>
        </p:spPr>
      </p:sp>
      <p:sp>
        <p:nvSpPr>
          <p:cNvPr name="Freeform 7" id="7"/>
          <p:cNvSpPr/>
          <p:nvPr/>
        </p:nvSpPr>
        <p:spPr>
          <a:xfrm flipH="false" flipV="false" rot="0">
            <a:off x="9925392" y="7412933"/>
            <a:ext cx="2715768" cy="8229600"/>
          </a:xfrm>
          <a:custGeom>
            <a:avLst/>
            <a:gdLst/>
            <a:ahLst/>
            <a:cxnLst/>
            <a:rect r="r" b="b" t="t" l="l"/>
            <a:pathLst>
              <a:path h="8229600" w="2715768">
                <a:moveTo>
                  <a:pt x="0" y="0"/>
                </a:moveTo>
                <a:lnTo>
                  <a:pt x="2715768" y="0"/>
                </a:lnTo>
                <a:lnTo>
                  <a:pt x="2715768" y="8229600"/>
                </a:lnTo>
                <a:lnTo>
                  <a:pt x="0" y="8229600"/>
                </a:lnTo>
                <a:lnTo>
                  <a:pt x="0" y="0"/>
                </a:lnTo>
                <a:close/>
              </a:path>
            </a:pathLst>
          </a:custGeom>
          <a:blipFill>
            <a:blip r:embed="rId7"/>
            <a:stretch>
              <a:fillRect l="0" t="0" r="0" b="0"/>
            </a:stretch>
          </a:blipFill>
        </p:spPr>
      </p:sp>
      <p:sp>
        <p:nvSpPr>
          <p:cNvPr name="TextBox 8" id="8"/>
          <p:cNvSpPr txBox="true"/>
          <p:nvPr/>
        </p:nvSpPr>
        <p:spPr>
          <a:xfrm rot="0">
            <a:off x="3211513" y="2941638"/>
            <a:ext cx="11864974" cy="3905265"/>
          </a:xfrm>
          <a:prstGeom prst="rect">
            <a:avLst/>
          </a:prstGeom>
        </p:spPr>
        <p:txBody>
          <a:bodyPr anchor="t" rtlCol="false" tIns="0" lIns="0" bIns="0" rIns="0">
            <a:spAutoFit/>
          </a:bodyPr>
          <a:lstStyle/>
          <a:p>
            <a:pPr algn="ctr">
              <a:lnSpc>
                <a:spcPts val="15000"/>
              </a:lnSpc>
            </a:pPr>
            <a:r>
              <a:rPr lang="en-US" sz="15000">
                <a:solidFill>
                  <a:srgbClr val="000000"/>
                </a:solidFill>
                <a:latin typeface="Espoir Serif"/>
                <a:ea typeface="Espoir Serif"/>
                <a:cs typeface="Espoir Serif"/>
                <a:sym typeface="Espoir Serif"/>
              </a:rPr>
              <a:t>The awkward gathering</a:t>
            </a:r>
          </a:p>
        </p:txBody>
      </p:sp>
      <p:sp>
        <p:nvSpPr>
          <p:cNvPr name="Freeform 9" id="9"/>
          <p:cNvSpPr/>
          <p:nvPr/>
        </p:nvSpPr>
        <p:spPr>
          <a:xfrm flipH="false" flipV="false" rot="0">
            <a:off x="13729660" y="7187728"/>
            <a:ext cx="4041630" cy="4340005"/>
          </a:xfrm>
          <a:custGeom>
            <a:avLst/>
            <a:gdLst/>
            <a:ahLst/>
            <a:cxnLst/>
            <a:rect r="r" b="b" t="t" l="l"/>
            <a:pathLst>
              <a:path h="4340005" w="4041630">
                <a:moveTo>
                  <a:pt x="0" y="0"/>
                </a:moveTo>
                <a:lnTo>
                  <a:pt x="4041630" y="0"/>
                </a:lnTo>
                <a:lnTo>
                  <a:pt x="4041630" y="4340005"/>
                </a:lnTo>
                <a:lnTo>
                  <a:pt x="0" y="4340005"/>
                </a:lnTo>
                <a:lnTo>
                  <a:pt x="0" y="0"/>
                </a:lnTo>
                <a:close/>
              </a:path>
            </a:pathLst>
          </a:custGeom>
          <a:blipFill>
            <a:blip r:embed="rId8"/>
            <a:stretch>
              <a:fillRect l="0" t="0" r="0" b="0"/>
            </a:stretch>
          </a:blipFill>
        </p:spPr>
      </p:sp>
      <p:sp>
        <p:nvSpPr>
          <p:cNvPr name="Freeform 10" id="10"/>
          <p:cNvSpPr/>
          <p:nvPr/>
        </p:nvSpPr>
        <p:spPr>
          <a:xfrm flipH="false" flipV="false" rot="0">
            <a:off x="17050600" y="9048058"/>
            <a:ext cx="3102485" cy="1671464"/>
          </a:xfrm>
          <a:custGeom>
            <a:avLst/>
            <a:gdLst/>
            <a:ahLst/>
            <a:cxnLst/>
            <a:rect r="r" b="b" t="t" l="l"/>
            <a:pathLst>
              <a:path h="1671464" w="3102485">
                <a:moveTo>
                  <a:pt x="0" y="0"/>
                </a:moveTo>
                <a:lnTo>
                  <a:pt x="3102486" y="0"/>
                </a:lnTo>
                <a:lnTo>
                  <a:pt x="3102486" y="1671464"/>
                </a:lnTo>
                <a:lnTo>
                  <a:pt x="0" y="1671464"/>
                </a:lnTo>
                <a:lnTo>
                  <a:pt x="0" y="0"/>
                </a:lnTo>
                <a:close/>
              </a:path>
            </a:pathLst>
          </a:custGeom>
          <a:blipFill>
            <a:blip r:embed="rId9"/>
            <a:stretch>
              <a:fillRect l="0" t="0" r="0" b="0"/>
            </a:stretch>
          </a:blipFill>
        </p:spPr>
      </p:sp>
      <p:sp>
        <p:nvSpPr>
          <p:cNvPr name="Freeform 11" id="11"/>
          <p:cNvSpPr/>
          <p:nvPr/>
        </p:nvSpPr>
        <p:spPr>
          <a:xfrm flipH="false" flipV="false" rot="0">
            <a:off x="7286301" y="7187728"/>
            <a:ext cx="2891571" cy="5560713"/>
          </a:xfrm>
          <a:custGeom>
            <a:avLst/>
            <a:gdLst/>
            <a:ahLst/>
            <a:cxnLst/>
            <a:rect r="r" b="b" t="t" l="l"/>
            <a:pathLst>
              <a:path h="5560713" w="2891571">
                <a:moveTo>
                  <a:pt x="0" y="0"/>
                </a:moveTo>
                <a:lnTo>
                  <a:pt x="2891570" y="0"/>
                </a:lnTo>
                <a:lnTo>
                  <a:pt x="2891570" y="5560713"/>
                </a:lnTo>
                <a:lnTo>
                  <a:pt x="0" y="55607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2" id="12"/>
          <p:cNvSpPr txBox="true"/>
          <p:nvPr/>
        </p:nvSpPr>
        <p:spPr>
          <a:xfrm rot="0">
            <a:off x="5199936" y="6443977"/>
            <a:ext cx="7888129" cy="606425"/>
          </a:xfrm>
          <a:prstGeom prst="rect">
            <a:avLst/>
          </a:prstGeom>
        </p:spPr>
        <p:txBody>
          <a:bodyPr anchor="t" rtlCol="false" tIns="0" lIns="0" bIns="0" rIns="0">
            <a:spAutoFit/>
          </a:bodyPr>
          <a:lstStyle/>
          <a:p>
            <a:pPr algn="ctr">
              <a:lnSpc>
                <a:spcPts val="4900"/>
              </a:lnSpc>
            </a:pPr>
            <a:r>
              <a:rPr lang="en-US" sz="3500">
                <a:solidFill>
                  <a:srgbClr val="000000"/>
                </a:solidFill>
                <a:latin typeface="TT Chocolates Extra-Light"/>
                <a:ea typeface="TT Chocolates Extra-Light"/>
                <a:cs typeface="TT Chocolates Extra-Light"/>
                <a:sym typeface="TT Chocolates Extra-Light"/>
              </a:rPr>
              <a:t>A short interactive story for English learners</a:t>
            </a:r>
          </a:p>
        </p:txBody>
      </p:sp>
      <p:sp>
        <p:nvSpPr>
          <p:cNvPr name="TextBox 13" id="13"/>
          <p:cNvSpPr txBox="true"/>
          <p:nvPr/>
        </p:nvSpPr>
        <p:spPr>
          <a:xfrm rot="0">
            <a:off x="15335369" y="904875"/>
            <a:ext cx="1923931" cy="1028701"/>
          </a:xfrm>
          <a:prstGeom prst="rect">
            <a:avLst/>
          </a:prstGeom>
        </p:spPr>
        <p:txBody>
          <a:bodyPr anchor="t" rtlCol="false" tIns="0" lIns="0" bIns="0" rIns="0">
            <a:spAutoFit/>
          </a:bodyPr>
          <a:lstStyle/>
          <a:p>
            <a:pPr algn="ctr">
              <a:lnSpc>
                <a:spcPts val="8399"/>
              </a:lnSpc>
            </a:pPr>
            <a:r>
              <a:rPr lang="en-US" sz="5999" b="true">
                <a:solidFill>
                  <a:srgbClr val="000000"/>
                </a:solidFill>
                <a:latin typeface="TT Chocolates Ultra-Bold"/>
                <a:ea typeface="TT Chocolates Ultra-Bold"/>
                <a:cs typeface="TT Chocolates Ultra-Bold"/>
                <a:sym typeface="TT Chocolates Ultra-Bold"/>
              </a:rPr>
              <a:t>A2-B1</a:t>
            </a:r>
          </a:p>
        </p:txBody>
      </p:sp>
      <p:sp>
        <p:nvSpPr>
          <p:cNvPr name="TextBox 14" id="14"/>
          <p:cNvSpPr txBox="true"/>
          <p:nvPr/>
        </p:nvSpPr>
        <p:spPr>
          <a:xfrm rot="0">
            <a:off x="12941022" y="1885951"/>
            <a:ext cx="4318278" cy="1298575"/>
          </a:xfrm>
          <a:prstGeom prst="rect">
            <a:avLst/>
          </a:prstGeom>
        </p:spPr>
        <p:txBody>
          <a:bodyPr anchor="t" rtlCol="false" tIns="0" lIns="0" bIns="0" rIns="0">
            <a:spAutoFit/>
          </a:bodyPr>
          <a:lstStyle/>
          <a:p>
            <a:pPr algn="r">
              <a:lnSpc>
                <a:spcPts val="3499"/>
              </a:lnSpc>
            </a:pPr>
            <a:r>
              <a:rPr lang="en-US" sz="2499">
                <a:solidFill>
                  <a:srgbClr val="000000"/>
                </a:solidFill>
                <a:latin typeface="TT Chocolates Extra-Light"/>
                <a:ea typeface="TT Chocolates Extra-Light"/>
                <a:cs typeface="TT Chocolates Extra-Light"/>
                <a:sym typeface="TT Chocolates Extra-Light"/>
              </a:rPr>
              <a:t>Focus: family and emotions</a:t>
            </a:r>
          </a:p>
          <a:p>
            <a:pPr algn="r">
              <a:lnSpc>
                <a:spcPts val="3499"/>
              </a:lnSpc>
            </a:pPr>
            <a:r>
              <a:rPr lang="en-US" sz="2499">
                <a:solidFill>
                  <a:srgbClr val="000000"/>
                </a:solidFill>
                <a:latin typeface="TT Chocolates Extra-Light"/>
                <a:ea typeface="TT Chocolates Extra-Light"/>
                <a:cs typeface="TT Chocolates Extra-Light"/>
                <a:sym typeface="TT Chocolates Extra-Light"/>
              </a:rPr>
              <a:t>Age group: teenagers and adults</a:t>
            </a:r>
          </a:p>
          <a:p>
            <a:pPr algn="r">
              <a:lnSpc>
                <a:spcPts val="3499"/>
              </a:lnSpc>
            </a:pPr>
            <a:r>
              <a:rPr lang="en-US" sz="2499">
                <a:solidFill>
                  <a:srgbClr val="000000"/>
                </a:solidFill>
                <a:latin typeface="TT Chocolates Extra-Light"/>
                <a:ea typeface="TT Chocolates Extra-Light"/>
                <a:cs typeface="TT Chocolates Extra-Light"/>
                <a:sym typeface="TT Chocolates Extra-Light"/>
              </a:rPr>
              <a:t>Word count: around 500</a:t>
            </a:r>
          </a:p>
        </p:txBody>
      </p:sp>
      <p:sp>
        <p:nvSpPr>
          <p:cNvPr name="TextBox 15" id="15"/>
          <p:cNvSpPr txBox="true"/>
          <p:nvPr/>
        </p:nvSpPr>
        <p:spPr>
          <a:xfrm rot="0">
            <a:off x="3481653" y="1473770"/>
            <a:ext cx="3032165" cy="647130"/>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31898" y="3478620"/>
            <a:ext cx="15224204" cy="3530600"/>
          </a:xfrm>
          <a:prstGeom prst="rect">
            <a:avLst/>
          </a:prstGeom>
        </p:spPr>
        <p:txBody>
          <a:bodyPr anchor="t" rtlCol="false" tIns="0" lIns="0" bIns="0" rIns="0">
            <a:spAutoFit/>
          </a:bodyPr>
          <a:lstStyle/>
          <a:p>
            <a:pPr algn="ctr">
              <a:lnSpc>
                <a:spcPts val="7000"/>
              </a:lnSpc>
            </a:pPr>
            <a:r>
              <a:rPr lang="en-US" sz="5000">
                <a:solidFill>
                  <a:srgbClr val="000000"/>
                </a:solidFill>
                <a:latin typeface="TT Chocolates Extra-Light"/>
                <a:ea typeface="TT Chocolates Extra-Light"/>
                <a:cs typeface="TT Chocolates Extra-Light"/>
                <a:sym typeface="TT Chocolates Extra-Light"/>
              </a:rPr>
              <a:t>Emma didn’t want to go to the family reunion</a:t>
            </a:r>
            <a:r>
              <a:rPr lang="en-US" sz="5000">
                <a:solidFill>
                  <a:srgbClr val="000000"/>
                </a:solidFill>
                <a:latin typeface="TT Chocolates Extra-Light"/>
                <a:ea typeface="TT Chocolates Extra-Light"/>
                <a:cs typeface="TT Chocolates Extra-Light"/>
                <a:sym typeface="TT Chocolates Extra-Light"/>
              </a:rPr>
              <a:t> - t</a:t>
            </a:r>
            <a:r>
              <a:rPr lang="en-US" sz="5000">
                <a:solidFill>
                  <a:srgbClr val="000000"/>
                </a:solidFill>
                <a:latin typeface="TT Chocolates Extra-Light"/>
                <a:ea typeface="TT Chocolates Extra-Light"/>
                <a:cs typeface="TT Chocolates Extra-Light"/>
                <a:sym typeface="TT Chocolates Extra-Light"/>
              </a:rPr>
              <a:t>oo many people, too many questions. However, her mom really wanted her to come as they haven’t seen each other for weeks! Emma arrived and opened the door.</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31898" y="4010025"/>
            <a:ext cx="15224204" cy="2790825"/>
          </a:xfrm>
          <a:prstGeom prst="rect">
            <a:avLst/>
          </a:prstGeom>
        </p:spPr>
        <p:txBody>
          <a:bodyPr anchor="t" rtlCol="false" tIns="0" lIns="0" bIns="0" rIns="0">
            <a:spAutoFit/>
          </a:bodyPr>
          <a:lstStyle/>
          <a:p>
            <a:pPr algn="just">
              <a:lnSpc>
                <a:spcPts val="1852"/>
              </a:lnSpc>
            </a:pPr>
          </a:p>
          <a:p>
            <a:pPr algn="ctr">
              <a:lnSpc>
                <a:spcPts val="8999"/>
              </a:lnSpc>
            </a:pPr>
            <a:r>
              <a:rPr lang="en-US" sz="8999">
                <a:solidFill>
                  <a:srgbClr val="000000"/>
                </a:solidFill>
                <a:latin typeface="Espoir Serif"/>
                <a:ea typeface="Espoir Serif"/>
                <a:cs typeface="Espoir Serif"/>
                <a:sym typeface="Espoir Serif"/>
              </a:rPr>
              <a:t>What do you think she saw when she opened the door?</a:t>
            </a:r>
          </a:p>
          <a:p>
            <a:pPr algn="just">
              <a:lnSpc>
                <a:spcPts val="2593"/>
              </a:lnSpc>
            </a:pP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94258" y="2886075"/>
            <a:ext cx="15404285" cy="6372225"/>
          </a:xfrm>
          <a:prstGeom prst="rect">
            <a:avLst/>
          </a:prstGeom>
        </p:spPr>
        <p:txBody>
          <a:bodyPr anchor="t" rtlCol="false" tIns="0" lIns="0" bIns="0" rIns="0">
            <a:spAutoFit/>
          </a:bodyPr>
          <a:lstStyle/>
          <a:p>
            <a:pPr algn="just">
              <a:lnSpc>
                <a:spcPts val="6299"/>
              </a:lnSpc>
            </a:pPr>
            <a:r>
              <a:rPr lang="en-US" sz="4500">
                <a:solidFill>
                  <a:srgbClr val="000000"/>
                </a:solidFill>
                <a:latin typeface="TT Chocolates Extra-Light"/>
                <a:ea typeface="TT Chocolates Extra-Light"/>
                <a:cs typeface="TT Chocolates Extra-Light"/>
                <a:sym typeface="TT Chocolates Extra-Light"/>
              </a:rPr>
              <a:t>Grandma Rose was standing at the entrance with her hands on her hips. “You’ve grown so much! And… maybe gained some weight?”</a:t>
            </a:r>
          </a:p>
          <a:p>
            <a:pPr algn="just">
              <a:lnSpc>
                <a:spcPts val="6299"/>
              </a:lnSpc>
            </a:pPr>
            <a:r>
              <a:rPr lang="en-US" sz="4500">
                <a:solidFill>
                  <a:srgbClr val="000000"/>
                </a:solidFill>
                <a:latin typeface="TT Chocolates Extra-Light"/>
                <a:ea typeface="TT Chocolates Extra-Light"/>
                <a:cs typeface="TT Chocolates Extra-Light"/>
                <a:sym typeface="TT Chocolates Extra-Light"/>
              </a:rPr>
              <a:t>Emma laughed nervously. “Hi, Grandma.”</a:t>
            </a:r>
          </a:p>
          <a:p>
            <a:pPr algn="just">
              <a:lnSpc>
                <a:spcPts val="6299"/>
              </a:lnSpc>
            </a:pPr>
            <a:r>
              <a:rPr lang="en-US" sz="4500">
                <a:solidFill>
                  <a:srgbClr val="000000"/>
                </a:solidFill>
                <a:latin typeface="TT Chocolates Extra-Light"/>
                <a:ea typeface="TT Chocolates Extra-Light"/>
                <a:cs typeface="TT Chocolates Extra-Light"/>
                <a:sym typeface="TT Chocolates Extra-Light"/>
              </a:rPr>
              <a:t>In the living room, cousins ran around. Her uncle was asleep on the couch. </a:t>
            </a:r>
            <a:r>
              <a:rPr lang="en-US" sz="4500">
                <a:solidFill>
                  <a:srgbClr val="000000"/>
                </a:solidFill>
                <a:latin typeface="TT Chocolates Extra-Light"/>
                <a:ea typeface="TT Chocolates Extra-Light"/>
                <a:cs typeface="TT Chocolates Extra-Light"/>
                <a:sym typeface="TT Chocolates Extra-Light"/>
              </a:rPr>
              <a:t>The house was full of noise and hugs. Emma took a deep breath and tried to calm herself, after all, it was only for a day! Unfortunately, she had no idea what was coming…</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94258" y="4276725"/>
            <a:ext cx="15404285" cy="1552575"/>
          </a:xfrm>
          <a:prstGeom prst="rect">
            <a:avLst/>
          </a:prstGeom>
        </p:spPr>
        <p:txBody>
          <a:bodyPr anchor="t" rtlCol="false" tIns="0" lIns="0" bIns="0" rIns="0">
            <a:spAutoFit/>
          </a:bodyPr>
          <a:lstStyle/>
          <a:p>
            <a:pPr algn="ctr">
              <a:lnSpc>
                <a:spcPts val="12599"/>
              </a:lnSpc>
            </a:pPr>
            <a:r>
              <a:rPr lang="en-US" sz="9000">
                <a:solidFill>
                  <a:srgbClr val="000000"/>
                </a:solidFill>
                <a:latin typeface="Espoir Serif"/>
                <a:ea typeface="Espoir Serif"/>
                <a:cs typeface="Espoir Serif"/>
                <a:sym typeface="Espoir Serif"/>
              </a:rPr>
              <a:t>What do you think was coming?</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33664" y="3582051"/>
            <a:ext cx="15220673" cy="3008597"/>
          </a:xfrm>
          <a:prstGeom prst="rect">
            <a:avLst/>
          </a:prstGeom>
        </p:spPr>
        <p:txBody>
          <a:bodyPr anchor="t" rtlCol="false" tIns="0" lIns="0" bIns="0" rIns="0">
            <a:spAutoFit/>
          </a:bodyPr>
          <a:lstStyle/>
          <a:p>
            <a:pPr algn="just">
              <a:lnSpc>
                <a:spcPts val="7000"/>
              </a:lnSpc>
            </a:pPr>
            <a:r>
              <a:rPr lang="en-US" sz="5000">
                <a:solidFill>
                  <a:srgbClr val="000000"/>
                </a:solidFill>
                <a:latin typeface="TT Chocolates Extra-Light"/>
                <a:ea typeface="TT Chocolates Extra-Light"/>
                <a:cs typeface="TT Chocolates Extra-Light"/>
                <a:sym typeface="TT Chocolates Extra-Light"/>
              </a:rPr>
              <a:t>Emma was in the kitchen, trying to stay calm when suddenly </a:t>
            </a:r>
            <a:r>
              <a:rPr lang="en-US" sz="5000">
                <a:solidFill>
                  <a:srgbClr val="000000"/>
                </a:solidFill>
                <a:latin typeface="TT Chocolates Extra-Light"/>
                <a:ea typeface="TT Chocolates Extra-Light"/>
                <a:cs typeface="TT Chocolates Extra-Light"/>
                <a:sym typeface="TT Chocolates Extra-Light"/>
              </a:rPr>
              <a:t>the d</a:t>
            </a:r>
            <a:r>
              <a:rPr lang="en-US" sz="5000">
                <a:solidFill>
                  <a:srgbClr val="000000"/>
                </a:solidFill>
                <a:latin typeface="TT Chocolates Extra-Light"/>
                <a:ea typeface="TT Chocolates Extra-Light"/>
                <a:cs typeface="TT Chocolates Extra-Light"/>
                <a:sym typeface="TT Chocolates Extra-Light"/>
              </a:rPr>
              <a:t>oor opened. It was uncle Bob and he was holding… a box. Quite a big one!</a:t>
            </a:r>
          </a:p>
          <a:p>
            <a:pPr algn="just">
              <a:lnSpc>
                <a:spcPts val="2593"/>
              </a:lnSpc>
            </a:pP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4276725"/>
            <a:ext cx="15404285" cy="1552575"/>
          </a:xfrm>
          <a:prstGeom prst="rect">
            <a:avLst/>
          </a:prstGeom>
        </p:spPr>
        <p:txBody>
          <a:bodyPr anchor="t" rtlCol="false" tIns="0" lIns="0" bIns="0" rIns="0">
            <a:spAutoFit/>
          </a:bodyPr>
          <a:lstStyle/>
          <a:p>
            <a:pPr algn="ctr">
              <a:lnSpc>
                <a:spcPts val="12599"/>
              </a:lnSpc>
            </a:pPr>
            <a:r>
              <a:rPr lang="en-US" sz="9000">
                <a:solidFill>
                  <a:srgbClr val="000000"/>
                </a:solidFill>
                <a:latin typeface="Espoir Serif"/>
                <a:ea typeface="Espoir Serif"/>
                <a:cs typeface="Espoir Serif"/>
                <a:sym typeface="Espoir Serif"/>
              </a:rPr>
              <a:t>What do you think was in the bag?</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3121136"/>
            <a:ext cx="15404285" cy="6188075"/>
          </a:xfrm>
          <a:prstGeom prst="rect">
            <a:avLst/>
          </a:prstGeom>
        </p:spPr>
        <p:txBody>
          <a:bodyPr anchor="t" rtlCol="false" tIns="0" lIns="0" bIns="0" rIns="0">
            <a:spAutoFit/>
          </a:bodyPr>
          <a:lstStyle/>
          <a:p>
            <a:pPr algn="l">
              <a:lnSpc>
                <a:spcPts val="7000"/>
              </a:lnSpc>
            </a:pPr>
            <a:r>
              <a:rPr lang="en-US" sz="5000">
                <a:solidFill>
                  <a:srgbClr val="000000"/>
                </a:solidFill>
                <a:latin typeface="TT Chocolates Extra-Light"/>
                <a:ea typeface="TT Chocolates Extra-Light"/>
                <a:cs typeface="TT Chocolates Extra-Light"/>
                <a:sym typeface="TT Chocolates Extra-Light"/>
              </a:rPr>
              <a:t>To everyone’s horror, h</a:t>
            </a:r>
            <a:r>
              <a:rPr lang="en-US" sz="5000">
                <a:solidFill>
                  <a:srgbClr val="000000"/>
                </a:solidFill>
                <a:latin typeface="TT Chocolates Extra-Light"/>
                <a:ea typeface="TT Chocolates Extra-Light"/>
                <a:cs typeface="TT Chocolates Extra-Light"/>
                <a:sym typeface="TT Chocolates Extra-Light"/>
              </a:rPr>
              <a:t>e pulled out a long, green snake!  Aunt Lisa screamed, a baby cried and Emma dropped her cup. </a:t>
            </a:r>
          </a:p>
          <a:p>
            <a:pPr algn="l">
              <a:lnSpc>
                <a:spcPts val="7000"/>
              </a:lnSpc>
            </a:pPr>
            <a:r>
              <a:rPr lang="en-US" sz="5000">
                <a:solidFill>
                  <a:srgbClr val="000000"/>
                </a:solidFill>
                <a:latin typeface="TT Chocolates Extra-Light"/>
                <a:ea typeface="TT Chocolates Extra-Light"/>
                <a:cs typeface="TT Chocolates Extra-Light"/>
                <a:sym typeface="TT Chocolates Extra-Light"/>
              </a:rPr>
              <a:t>“Do</a:t>
            </a:r>
            <a:r>
              <a:rPr lang="en-US" sz="5000">
                <a:solidFill>
                  <a:srgbClr val="000000"/>
                </a:solidFill>
                <a:latin typeface="TT Chocolates Extra-Light"/>
                <a:ea typeface="TT Chocolates Extra-Light"/>
                <a:cs typeface="TT Chocolates Extra-Light"/>
                <a:sym typeface="TT Chocolates Extra-Light"/>
              </a:rPr>
              <a:t>n’t worry,” said Uncle Bob. “He’s friendly.”</a:t>
            </a:r>
          </a:p>
          <a:p>
            <a:pPr algn="l">
              <a:lnSpc>
                <a:spcPts val="7000"/>
              </a:lnSpc>
            </a:pPr>
            <a:r>
              <a:rPr lang="en-US" sz="5000">
                <a:solidFill>
                  <a:srgbClr val="000000"/>
                </a:solidFill>
                <a:latin typeface="TT Chocolates Extra-Light"/>
                <a:ea typeface="TT Chocolates Extra-Light"/>
                <a:cs typeface="TT Chocolates Extra-Light"/>
                <a:sym typeface="TT Chocolates Extra-Light"/>
              </a:rPr>
              <a:t>The snake stuck out its tongue. Grandma said, “Is that a belt?”</a:t>
            </a:r>
          </a:p>
          <a:p>
            <a:pPr algn="l">
              <a:lnSpc>
                <a:spcPts val="7000"/>
              </a:lnSpc>
            </a:pPr>
            <a:r>
              <a:rPr lang="en-US" sz="5000">
                <a:solidFill>
                  <a:srgbClr val="000000"/>
                </a:solidFill>
                <a:latin typeface="TT Chocolates Extra-Light"/>
                <a:ea typeface="TT Chocolates Extra-Light"/>
                <a:cs typeface="TT Chocolates Extra-Light"/>
                <a:sym typeface="TT Chocolates Extra-Light"/>
              </a:rPr>
              <a:t>Everyone laughed—except Emma. She was frozen.</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028296" y="3237176"/>
            <a:ext cx="3817846" cy="2056865"/>
          </a:xfrm>
          <a:custGeom>
            <a:avLst/>
            <a:gdLst/>
            <a:ahLst/>
            <a:cxnLst/>
            <a:rect r="r" b="b" t="t" l="l"/>
            <a:pathLst>
              <a:path h="2056865" w="3817846">
                <a:moveTo>
                  <a:pt x="0" y="0"/>
                </a:moveTo>
                <a:lnTo>
                  <a:pt x="3817846" y="0"/>
                </a:lnTo>
                <a:lnTo>
                  <a:pt x="3817846" y="2056865"/>
                </a:lnTo>
                <a:lnTo>
                  <a:pt x="0" y="2056865"/>
                </a:lnTo>
                <a:lnTo>
                  <a:pt x="0" y="0"/>
                </a:lnTo>
                <a:close/>
              </a:path>
            </a:pathLst>
          </a:custGeom>
          <a:blipFill>
            <a:blip r:embed="rId2"/>
            <a:stretch>
              <a:fillRect l="0" t="0" r="0" b="0"/>
            </a:stretch>
          </a:blipFill>
        </p:spPr>
      </p:sp>
      <p:sp>
        <p:nvSpPr>
          <p:cNvPr name="TextBox 3" id="3"/>
          <p:cNvSpPr txBox="true"/>
          <p:nvPr/>
        </p:nvSpPr>
        <p:spPr>
          <a:xfrm rot="0">
            <a:off x="1441858" y="5067032"/>
            <a:ext cx="15404285" cy="2362200"/>
          </a:xfrm>
          <a:prstGeom prst="rect">
            <a:avLst/>
          </a:prstGeom>
        </p:spPr>
        <p:txBody>
          <a:bodyPr anchor="t" rtlCol="false" tIns="0" lIns="0" bIns="0" rIns="0">
            <a:spAutoFit/>
          </a:bodyPr>
          <a:lstStyle/>
          <a:p>
            <a:pPr algn="ctr">
              <a:lnSpc>
                <a:spcPts val="9000"/>
              </a:lnSpc>
            </a:pPr>
            <a:r>
              <a:rPr lang="en-US" sz="9000">
                <a:solidFill>
                  <a:srgbClr val="000000"/>
                </a:solidFill>
                <a:latin typeface="Espoir Serif"/>
                <a:ea typeface="Espoir Serif"/>
                <a:cs typeface="Espoir Serif"/>
                <a:sym typeface="Espoir Serif"/>
              </a:rPr>
              <a:t>D</a:t>
            </a:r>
            <a:r>
              <a:rPr lang="en-US" sz="9000">
                <a:solidFill>
                  <a:srgbClr val="000000"/>
                </a:solidFill>
                <a:latin typeface="Espoir Serif"/>
                <a:ea typeface="Espoir Serif"/>
                <a:cs typeface="Espoir Serif"/>
                <a:sym typeface="Espoir Serif"/>
              </a:rPr>
              <a:t>o you think others will have more surprises?</a:t>
            </a:r>
          </a:p>
        </p:txBody>
      </p:sp>
      <p:grpSp>
        <p:nvGrpSpPr>
          <p:cNvPr name="Group 4" id="4"/>
          <p:cNvGrpSpPr/>
          <p:nvPr/>
        </p:nvGrpSpPr>
        <p:grpSpPr>
          <a:xfrm rot="0">
            <a:off x="1028700" y="1028700"/>
            <a:ext cx="4658802" cy="1485372"/>
            <a:chOff x="0" y="0"/>
            <a:chExt cx="6211736" cy="1980495"/>
          </a:xfrm>
        </p:grpSpPr>
        <p:sp>
          <p:nvSpPr>
            <p:cNvPr name="Freeform 5" id="5"/>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3"/>
              <a:stretch>
                <a:fillRect l="0" t="0" r="0" b="0"/>
              </a:stretch>
            </a:blipFill>
          </p:spPr>
        </p:sp>
        <p:sp>
          <p:nvSpPr>
            <p:cNvPr name="TextBox 6" id="6"/>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3415046"/>
            <a:ext cx="15404285" cy="4107950"/>
          </a:xfrm>
          <a:prstGeom prst="rect">
            <a:avLst/>
          </a:prstGeom>
        </p:spPr>
        <p:txBody>
          <a:bodyPr anchor="t" rtlCol="false" tIns="0" lIns="0" bIns="0" rIns="0">
            <a:spAutoFit/>
          </a:bodyPr>
          <a:lstStyle/>
          <a:p>
            <a:pPr algn="just">
              <a:lnSpc>
                <a:spcPts val="7000"/>
              </a:lnSpc>
            </a:pPr>
            <a:r>
              <a:rPr lang="en-US" sz="5000">
                <a:solidFill>
                  <a:srgbClr val="000000"/>
                </a:solidFill>
                <a:latin typeface="TT Chocolates Extra-Light"/>
                <a:ea typeface="TT Chocolates Extra-Light"/>
                <a:cs typeface="TT Chocolates Extra-Light"/>
                <a:sym typeface="TT Chocolates Extra-Light"/>
              </a:rPr>
              <a:t>The front door opened again. This time it was Cousin Mia and behind her, there was a tall man... and another man and then… a third man! Emma blinked. Grandma blinked. Even the snake looked confused!</a:t>
            </a:r>
          </a:p>
          <a:p>
            <a:pPr algn="just">
              <a:lnSpc>
                <a:spcPts val="2155"/>
              </a:lnSpc>
            </a:pPr>
          </a:p>
          <a:p>
            <a:pPr algn="just">
              <a:lnSpc>
                <a:spcPts val="2155"/>
              </a:lnSpc>
            </a:pP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4276725"/>
            <a:ext cx="15404285" cy="1552575"/>
          </a:xfrm>
          <a:prstGeom prst="rect">
            <a:avLst/>
          </a:prstGeom>
        </p:spPr>
        <p:txBody>
          <a:bodyPr anchor="t" rtlCol="false" tIns="0" lIns="0" bIns="0" rIns="0">
            <a:spAutoFit/>
          </a:bodyPr>
          <a:lstStyle/>
          <a:p>
            <a:pPr algn="ctr">
              <a:lnSpc>
                <a:spcPts val="12599"/>
              </a:lnSpc>
            </a:pPr>
            <a:r>
              <a:rPr lang="en-US" sz="9000">
                <a:solidFill>
                  <a:srgbClr val="000000"/>
                </a:solidFill>
                <a:latin typeface="Espoir Serif"/>
                <a:ea typeface="Espoir Serif"/>
                <a:cs typeface="Espoir Serif"/>
                <a:sym typeface="Espoir Serif"/>
              </a:rPr>
              <a:t>Who d</a:t>
            </a:r>
            <a:r>
              <a:rPr lang="en-US" sz="9000">
                <a:solidFill>
                  <a:srgbClr val="000000"/>
                </a:solidFill>
                <a:latin typeface="Espoir Serif"/>
                <a:ea typeface="Espoir Serif"/>
                <a:cs typeface="Espoir Serif"/>
                <a:sym typeface="Espoir Serif"/>
              </a:rPr>
              <a:t>o you think were these men?</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2882541"/>
            <a:ext cx="15404285" cy="6038215"/>
          </a:xfrm>
          <a:prstGeom prst="rect">
            <a:avLst/>
          </a:prstGeom>
        </p:spPr>
        <p:txBody>
          <a:bodyPr anchor="t" rtlCol="false" tIns="0" lIns="0" bIns="0" rIns="0">
            <a:spAutoFit/>
          </a:bodyPr>
          <a:lstStyle/>
          <a:p>
            <a:pPr algn="just">
              <a:lnSpc>
                <a:spcPts val="6860"/>
              </a:lnSpc>
            </a:pPr>
            <a:r>
              <a:rPr lang="en-US" sz="4900">
                <a:solidFill>
                  <a:srgbClr val="000000"/>
                </a:solidFill>
                <a:latin typeface="TT Chocolates Extra-Light"/>
                <a:ea typeface="TT Chocolates Extra-Light"/>
                <a:cs typeface="TT Chocolates Extra-Light"/>
                <a:sym typeface="TT Chocolates Extra-Light"/>
              </a:rPr>
              <a:t>“Mia said they were all her BOYFRIENDS! </a:t>
            </a:r>
          </a:p>
          <a:p>
            <a:pPr algn="just">
              <a:lnSpc>
                <a:spcPts val="6860"/>
              </a:lnSpc>
            </a:pPr>
            <a:r>
              <a:rPr lang="en-US" sz="4900">
                <a:solidFill>
                  <a:srgbClr val="000000"/>
                </a:solidFill>
                <a:latin typeface="TT Chocolates Extra-Light"/>
                <a:ea typeface="TT Chocolates Extra-Light"/>
                <a:cs typeface="TT Chocolates Extra-Light"/>
                <a:sym typeface="TT Chocolates Extra-Light"/>
              </a:rPr>
              <a:t>“Boyfriends?” asked Uncle Bob. “As in… more than one?”</a:t>
            </a:r>
          </a:p>
          <a:p>
            <a:pPr algn="just">
              <a:lnSpc>
                <a:spcPts val="6860"/>
              </a:lnSpc>
            </a:pPr>
            <a:r>
              <a:rPr lang="en-US" sz="4900">
                <a:solidFill>
                  <a:srgbClr val="000000"/>
                </a:solidFill>
                <a:latin typeface="TT Chocolates Extra-Light"/>
                <a:ea typeface="TT Chocolates Extra-Light"/>
                <a:cs typeface="TT Chocolates Extra-Light"/>
                <a:sym typeface="TT Chocolates Extra-Light"/>
              </a:rPr>
              <a:t>Mia laughed. “Oops! I didn’t think all of </a:t>
            </a:r>
            <a:r>
              <a:rPr lang="en-US" sz="4900">
                <a:solidFill>
                  <a:srgbClr val="000000"/>
                </a:solidFill>
                <a:latin typeface="TT Chocolates Extra-Light"/>
                <a:ea typeface="TT Chocolates Extra-Light"/>
                <a:cs typeface="TT Chocolates Extra-Light"/>
                <a:sym typeface="TT Chocolates Extra-Light"/>
              </a:rPr>
              <a:t>them would c</a:t>
            </a:r>
            <a:r>
              <a:rPr lang="en-US" sz="4900">
                <a:solidFill>
                  <a:srgbClr val="000000"/>
                </a:solidFill>
                <a:latin typeface="TT Chocolates Extra-Light"/>
                <a:ea typeface="TT Chocolates Extra-Light"/>
                <a:cs typeface="TT Chocolates Extra-Light"/>
                <a:sym typeface="TT Chocolates Extra-Light"/>
              </a:rPr>
              <a:t>ome!”</a:t>
            </a:r>
          </a:p>
          <a:p>
            <a:pPr algn="just">
              <a:lnSpc>
                <a:spcPts val="6860"/>
              </a:lnSpc>
            </a:pPr>
            <a:r>
              <a:rPr lang="en-US" sz="4900">
                <a:solidFill>
                  <a:srgbClr val="000000"/>
                </a:solidFill>
                <a:latin typeface="TT Chocolates Extra-Light"/>
                <a:ea typeface="TT Chocolates Extra-Light"/>
                <a:cs typeface="TT Chocolates Extra-Light"/>
                <a:sym typeface="TT Chocolates Extra-Light"/>
              </a:rPr>
              <a:t>The boyfriends looked at each other. One crossed his arms. Another whispered, “Wait, what?” The third just turned around and walked away. Emma nearly choked on her drink. This was no longer a reunion. It was a reality show!</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4038600"/>
            <a:ext cx="15404285" cy="2362200"/>
          </a:xfrm>
          <a:prstGeom prst="rect">
            <a:avLst/>
          </a:prstGeom>
        </p:spPr>
        <p:txBody>
          <a:bodyPr anchor="t" rtlCol="false" tIns="0" lIns="0" bIns="0" rIns="0">
            <a:spAutoFit/>
          </a:bodyPr>
          <a:lstStyle/>
          <a:p>
            <a:pPr algn="ctr">
              <a:lnSpc>
                <a:spcPts val="9000"/>
              </a:lnSpc>
            </a:pPr>
            <a:r>
              <a:rPr lang="en-US" sz="9000">
                <a:solidFill>
                  <a:srgbClr val="000000"/>
                </a:solidFill>
                <a:latin typeface="Espoir Serif"/>
                <a:ea typeface="Espoir Serif"/>
                <a:cs typeface="Espoir Serif"/>
                <a:sym typeface="Espoir Serif"/>
              </a:rPr>
              <a:t>What d</a:t>
            </a:r>
            <a:r>
              <a:rPr lang="en-US" sz="9000">
                <a:solidFill>
                  <a:srgbClr val="000000"/>
                </a:solidFill>
                <a:latin typeface="Espoir Serif"/>
                <a:ea typeface="Espoir Serif"/>
                <a:cs typeface="Espoir Serif"/>
                <a:sym typeface="Espoir Serif"/>
              </a:rPr>
              <a:t>o you think they will talk about during the dinner?</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4018861"/>
            <a:ext cx="15404285" cy="2644775"/>
          </a:xfrm>
          <a:prstGeom prst="rect">
            <a:avLst/>
          </a:prstGeom>
        </p:spPr>
        <p:txBody>
          <a:bodyPr anchor="t" rtlCol="false" tIns="0" lIns="0" bIns="0" rIns="0">
            <a:spAutoFit/>
          </a:bodyPr>
          <a:lstStyle/>
          <a:p>
            <a:pPr algn="l">
              <a:lnSpc>
                <a:spcPts val="7000"/>
              </a:lnSpc>
            </a:pPr>
            <a:r>
              <a:rPr lang="en-US" sz="5000">
                <a:solidFill>
                  <a:srgbClr val="000000"/>
                </a:solidFill>
                <a:latin typeface="TT Chocolates Extra-Light"/>
                <a:ea typeface="TT Chocolates Extra-Light"/>
                <a:cs typeface="TT Chocolates Extra-Light"/>
                <a:sym typeface="TT Chocolates Extra-Light"/>
              </a:rPr>
              <a:t>Dinner was… tense. The snake was now in a box (thank</a:t>
            </a:r>
            <a:r>
              <a:rPr lang="en-US" sz="5000">
                <a:solidFill>
                  <a:srgbClr val="000000"/>
                </a:solidFill>
                <a:latin typeface="TT Chocolates Extra-Light"/>
                <a:ea typeface="TT Chocolates Extra-Light"/>
                <a:cs typeface="TT Chocolates Extra-Light"/>
                <a:sym typeface="TT Chocolates Extra-Light"/>
              </a:rPr>
              <a:t> you, Aunt Lisa). The two remaining boyfriends sat far apart. Mia kept smiling like everything was fine until Grandma asked ... </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4276725"/>
            <a:ext cx="15404285" cy="1552575"/>
          </a:xfrm>
          <a:prstGeom prst="rect">
            <a:avLst/>
          </a:prstGeom>
        </p:spPr>
        <p:txBody>
          <a:bodyPr anchor="t" rtlCol="false" tIns="0" lIns="0" bIns="0" rIns="0">
            <a:spAutoFit/>
          </a:bodyPr>
          <a:lstStyle/>
          <a:p>
            <a:pPr algn="ctr">
              <a:lnSpc>
                <a:spcPts val="12599"/>
              </a:lnSpc>
            </a:pPr>
            <a:r>
              <a:rPr lang="en-US" sz="9000">
                <a:solidFill>
                  <a:srgbClr val="000000"/>
                </a:solidFill>
                <a:latin typeface="Espoir Serif"/>
                <a:ea typeface="Espoir Serif"/>
                <a:cs typeface="Espoir Serif"/>
                <a:sym typeface="Espoir Serif"/>
              </a:rPr>
              <a:t> What d</a:t>
            </a:r>
            <a:r>
              <a:rPr lang="en-US" sz="9000">
                <a:solidFill>
                  <a:srgbClr val="000000"/>
                </a:solidFill>
                <a:latin typeface="Espoir Serif"/>
                <a:ea typeface="Espoir Serif"/>
                <a:cs typeface="Espoir Serif"/>
                <a:sym typeface="Espoir Serif"/>
              </a:rPr>
              <a:t>id Grandma ask?</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3070225"/>
            <a:ext cx="15404285" cy="6188075"/>
          </a:xfrm>
          <a:prstGeom prst="rect">
            <a:avLst/>
          </a:prstGeom>
        </p:spPr>
        <p:txBody>
          <a:bodyPr anchor="t" rtlCol="false" tIns="0" lIns="0" bIns="0" rIns="0">
            <a:spAutoFit/>
          </a:bodyPr>
          <a:lstStyle/>
          <a:p>
            <a:pPr algn="just">
              <a:lnSpc>
                <a:spcPts val="7000"/>
              </a:lnSpc>
            </a:pPr>
            <a:r>
              <a:rPr lang="en-US" sz="5000">
                <a:solidFill>
                  <a:srgbClr val="000000"/>
                </a:solidFill>
                <a:latin typeface="TT Chocolates Extra-Light"/>
                <a:ea typeface="TT Chocolates Extra-Light"/>
                <a:cs typeface="TT Chocolates Extra-Light"/>
                <a:sym typeface="TT Chocolates Extra-Light"/>
              </a:rPr>
              <a:t>“So, Emma… are you still single?”</a:t>
            </a:r>
          </a:p>
          <a:p>
            <a:pPr algn="just">
              <a:lnSpc>
                <a:spcPts val="7000"/>
              </a:lnSpc>
            </a:pPr>
            <a:r>
              <a:rPr lang="en-US" sz="5000">
                <a:solidFill>
                  <a:srgbClr val="000000"/>
                </a:solidFill>
                <a:latin typeface="TT Chocolates Extra-Light"/>
                <a:ea typeface="TT Chocolates Extra-Light"/>
                <a:cs typeface="TT Chocolates Extra-Light"/>
                <a:sym typeface="TT Chocolates Extra-Light"/>
              </a:rPr>
              <a:t> Emma dropped </a:t>
            </a:r>
            <a:r>
              <a:rPr lang="en-US" sz="5000">
                <a:solidFill>
                  <a:srgbClr val="000000"/>
                </a:solidFill>
                <a:latin typeface="TT Chocolates Extra-Light"/>
                <a:ea typeface="TT Chocolates Extra-Light"/>
                <a:cs typeface="TT Chocolates Extra-Light"/>
                <a:sym typeface="TT Chocolates Extra-Light"/>
              </a:rPr>
              <a:t>her fork. “Uh, yes.”</a:t>
            </a:r>
          </a:p>
          <a:p>
            <a:pPr algn="just">
              <a:lnSpc>
                <a:spcPts val="7000"/>
              </a:lnSpc>
            </a:pPr>
            <a:r>
              <a:rPr lang="en-US" sz="5000">
                <a:solidFill>
                  <a:srgbClr val="000000"/>
                </a:solidFill>
                <a:latin typeface="TT Chocolates Extra-Light"/>
                <a:ea typeface="TT Chocolates Extra-Light"/>
                <a:cs typeface="TT Chocolates Extra-Light"/>
                <a:sym typeface="TT Chocolates Extra-Light"/>
              </a:rPr>
              <a:t> “Why?” Grandma asked loudly.</a:t>
            </a:r>
          </a:p>
          <a:p>
            <a:pPr algn="just">
              <a:lnSpc>
                <a:spcPts val="7000"/>
              </a:lnSpc>
            </a:pPr>
            <a:r>
              <a:rPr lang="en-US" sz="5000">
                <a:solidFill>
                  <a:srgbClr val="000000"/>
                </a:solidFill>
                <a:latin typeface="TT Chocolates Extra-Light"/>
                <a:ea typeface="TT Chocolates Extra-Light"/>
                <a:cs typeface="TT Chocolates Extra-Light"/>
                <a:sym typeface="TT Chocolates Extra-Light"/>
              </a:rPr>
              <a:t>Emma wanted to hide under the table! She got up too quickly, tipped the table and then suddenly the snake’s box moved and rattled and then fell down! The snake was loose again...</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4276725"/>
            <a:ext cx="15404285" cy="1552575"/>
          </a:xfrm>
          <a:prstGeom prst="rect">
            <a:avLst/>
          </a:prstGeom>
        </p:spPr>
        <p:txBody>
          <a:bodyPr anchor="t" rtlCol="false" tIns="0" lIns="0" bIns="0" rIns="0">
            <a:spAutoFit/>
          </a:bodyPr>
          <a:lstStyle/>
          <a:p>
            <a:pPr algn="ctr">
              <a:lnSpc>
                <a:spcPts val="12599"/>
              </a:lnSpc>
            </a:pPr>
            <a:r>
              <a:rPr lang="en-US" sz="9000">
                <a:solidFill>
                  <a:srgbClr val="000000"/>
                </a:solidFill>
                <a:latin typeface="Espoir Serif"/>
                <a:ea typeface="Espoir Serif"/>
                <a:cs typeface="Espoir Serif"/>
                <a:sym typeface="Espoir Serif"/>
              </a:rPr>
              <a:t>How d</a:t>
            </a:r>
            <a:r>
              <a:rPr lang="en-US" sz="9000">
                <a:solidFill>
                  <a:srgbClr val="000000"/>
                </a:solidFill>
                <a:latin typeface="Espoir Serif"/>
                <a:ea typeface="Espoir Serif"/>
                <a:cs typeface="Espoir Serif"/>
                <a:sym typeface="Espoir Serif"/>
              </a:rPr>
              <a:t>id everyone react?</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3598815"/>
            <a:ext cx="15404285" cy="5302250"/>
          </a:xfrm>
          <a:prstGeom prst="rect">
            <a:avLst/>
          </a:prstGeom>
        </p:spPr>
        <p:txBody>
          <a:bodyPr anchor="t" rtlCol="false" tIns="0" lIns="0" bIns="0" rIns="0">
            <a:spAutoFit/>
          </a:bodyPr>
          <a:lstStyle/>
          <a:p>
            <a:pPr algn="just">
              <a:lnSpc>
                <a:spcPts val="7000"/>
              </a:lnSpc>
            </a:pPr>
            <a:r>
              <a:rPr lang="en-US" sz="5000">
                <a:solidFill>
                  <a:srgbClr val="000000"/>
                </a:solidFill>
                <a:latin typeface="TT Chocolates Extra-Light"/>
                <a:ea typeface="TT Chocolates Extra-Light"/>
                <a:cs typeface="TT Chocolates Extra-Light"/>
                <a:sym typeface="TT Chocolates Extra-Light"/>
              </a:rPr>
              <a:t>One boyfriend screamed. Another threw mashed pota</a:t>
            </a:r>
            <a:r>
              <a:rPr lang="en-US" sz="5000">
                <a:solidFill>
                  <a:srgbClr val="000000"/>
                </a:solidFill>
                <a:latin typeface="TT Chocolates Extra-Light"/>
                <a:ea typeface="TT Chocolates Extra-Light"/>
                <a:cs typeface="TT Chocolates Extra-Light"/>
                <a:sym typeface="TT Chocolates Extra-Light"/>
              </a:rPr>
              <a:t>to</a:t>
            </a:r>
            <a:r>
              <a:rPr lang="en-US" sz="5000">
                <a:solidFill>
                  <a:srgbClr val="000000"/>
                </a:solidFill>
                <a:latin typeface="TT Chocolates Extra-Light"/>
                <a:ea typeface="TT Chocolates Extra-Light"/>
                <a:cs typeface="TT Chocolates Extra-Light"/>
                <a:sym typeface="TT Chocolates Extra-Light"/>
              </a:rPr>
              <a:t>es. The potatoes hit Aunt Lisa. She screamed loudly. Grandma fell asleep in her chair.</a:t>
            </a:r>
          </a:p>
          <a:p>
            <a:pPr algn="just">
              <a:lnSpc>
                <a:spcPts val="7000"/>
              </a:lnSpc>
            </a:pPr>
            <a:r>
              <a:rPr lang="en-US" sz="5000">
                <a:solidFill>
                  <a:srgbClr val="000000"/>
                </a:solidFill>
                <a:latin typeface="TT Chocolates Extra-Light"/>
                <a:ea typeface="TT Chocolates Extra-Light"/>
                <a:cs typeface="TT Chocolates Extra-Light"/>
                <a:sym typeface="TT Chocolates Extra-Light"/>
              </a:rPr>
              <a:t>Emma just sat there. She couldn't decide: laugh or cry? Emma just wanted to run away...  she pulled out her phone and texted her best friend:</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41858" y="4276725"/>
            <a:ext cx="15404285" cy="1552575"/>
          </a:xfrm>
          <a:prstGeom prst="rect">
            <a:avLst/>
          </a:prstGeom>
        </p:spPr>
        <p:txBody>
          <a:bodyPr anchor="t" rtlCol="false" tIns="0" lIns="0" bIns="0" rIns="0">
            <a:spAutoFit/>
          </a:bodyPr>
          <a:lstStyle/>
          <a:p>
            <a:pPr algn="ctr">
              <a:lnSpc>
                <a:spcPts val="12599"/>
              </a:lnSpc>
            </a:pPr>
            <a:r>
              <a:rPr lang="en-US" sz="9000">
                <a:solidFill>
                  <a:srgbClr val="000000"/>
                </a:solidFill>
                <a:latin typeface="Espoir Serif"/>
                <a:ea typeface="Espoir Serif"/>
                <a:cs typeface="Espoir Serif"/>
                <a:sym typeface="Espoir Serif"/>
              </a:rPr>
              <a:t>What did she write</a:t>
            </a:r>
            <a:r>
              <a:rPr lang="en-US" sz="9000">
                <a:solidFill>
                  <a:srgbClr val="000000"/>
                </a:solidFill>
                <a:latin typeface="Espoir Serif"/>
                <a:ea typeface="Espoir Serif"/>
                <a:cs typeface="Espoir Serif"/>
                <a:sym typeface="Espoir Serif"/>
              </a:rPr>
              <a:t>?</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94258" y="3070225"/>
            <a:ext cx="15665042" cy="6188075"/>
          </a:xfrm>
          <a:prstGeom prst="rect">
            <a:avLst/>
          </a:prstGeom>
        </p:spPr>
        <p:txBody>
          <a:bodyPr anchor="t" rtlCol="false" tIns="0" lIns="0" bIns="0" rIns="0">
            <a:spAutoFit/>
          </a:bodyPr>
          <a:lstStyle/>
          <a:p>
            <a:pPr algn="l">
              <a:lnSpc>
                <a:spcPts val="7000"/>
              </a:lnSpc>
            </a:pPr>
            <a:r>
              <a:rPr lang="en-US" sz="5000">
                <a:solidFill>
                  <a:srgbClr val="000000"/>
                </a:solidFill>
                <a:latin typeface="TT Chocolates Extra-Light"/>
                <a:ea typeface="TT Chocolates Extra-Light"/>
                <a:cs typeface="TT Chocolates Extra-Light"/>
                <a:sym typeface="TT Chocolates Extra-Light"/>
              </a:rPr>
              <a:t>She texted: “HELP. Snake. Potatoes. Too much. SAVE ME”</a:t>
            </a:r>
          </a:p>
          <a:p>
            <a:pPr algn="l">
              <a:lnSpc>
                <a:spcPts val="7000"/>
              </a:lnSpc>
            </a:pPr>
            <a:r>
              <a:rPr lang="en-US" sz="5000">
                <a:solidFill>
                  <a:srgbClr val="000000"/>
                </a:solidFill>
                <a:latin typeface="TT Chocolates Extra-Light"/>
                <a:ea typeface="TT Chocolates Extra-Light"/>
                <a:cs typeface="TT Chocolates Extra-Light"/>
                <a:sym typeface="TT Chocolates Extra-Light"/>
              </a:rPr>
              <a:t>Unfortunately, her friend didn’t offer a rescue mission and only laughed at her. Emma was thinking about running away through the bathroom window... She looked around the living room and saw the chaos and madness. She smiled... after all, it was her family. </a:t>
            </a:r>
            <a:r>
              <a:rPr lang="en-US" sz="5000">
                <a:solidFill>
                  <a:srgbClr val="000000"/>
                </a:solidFill>
                <a:latin typeface="TT Chocolates Extra-Light"/>
                <a:ea typeface="TT Chocolates Extra-Light"/>
                <a:cs typeface="TT Chocolates Extra-Light"/>
                <a:sym typeface="TT Chocolates Extra-Light"/>
              </a:rPr>
              <a:t>She sat down, picked up a cookie, and joined the madness.</a:t>
            </a:r>
          </a:p>
        </p:txBody>
      </p:sp>
      <p:grpSp>
        <p:nvGrpSpPr>
          <p:cNvPr name="Group 3" id="3"/>
          <p:cNvGrpSpPr/>
          <p:nvPr/>
        </p:nvGrpSpPr>
        <p:grpSpPr>
          <a:xfrm rot="0">
            <a:off x="1028700" y="1028700"/>
            <a:ext cx="4658802" cy="1485372"/>
            <a:chOff x="0" y="0"/>
            <a:chExt cx="6211736" cy="1980495"/>
          </a:xfrm>
        </p:grpSpPr>
        <p:sp>
          <p:nvSpPr>
            <p:cNvPr name="Freeform 4" id="4"/>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5" id="5"/>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1028700"/>
            <a:ext cx="4658802" cy="1485372"/>
            <a:chOff x="0" y="0"/>
            <a:chExt cx="6211736" cy="1980495"/>
          </a:xfrm>
        </p:grpSpPr>
        <p:sp>
          <p:nvSpPr>
            <p:cNvPr name="Freeform 3" id="3"/>
            <p:cNvSpPr/>
            <p:nvPr/>
          </p:nvSpPr>
          <p:spPr>
            <a:xfrm flipH="false" flipV="false" rot="0">
              <a:off x="0" y="0"/>
              <a:ext cx="1980495" cy="1980495"/>
            </a:xfrm>
            <a:custGeom>
              <a:avLst/>
              <a:gdLst/>
              <a:ahLst/>
              <a:cxnLst/>
              <a:rect r="r" b="b" t="t" l="l"/>
              <a:pathLst>
                <a:path h="1980495" w="1980495">
                  <a:moveTo>
                    <a:pt x="0" y="0"/>
                  </a:moveTo>
                  <a:lnTo>
                    <a:pt x="1980495" y="0"/>
                  </a:lnTo>
                  <a:lnTo>
                    <a:pt x="1980495" y="1980495"/>
                  </a:lnTo>
                  <a:lnTo>
                    <a:pt x="0" y="1980495"/>
                  </a:lnTo>
                  <a:lnTo>
                    <a:pt x="0" y="0"/>
                  </a:lnTo>
                  <a:close/>
                </a:path>
              </a:pathLst>
            </a:custGeom>
            <a:blipFill>
              <a:blip r:embed="rId2"/>
              <a:stretch>
                <a:fillRect l="0" t="0" r="0" b="0"/>
              </a:stretch>
            </a:blipFill>
          </p:spPr>
        </p:sp>
        <p:sp>
          <p:nvSpPr>
            <p:cNvPr name="TextBox 4" id="4"/>
            <p:cNvSpPr txBox="true"/>
            <p:nvPr/>
          </p:nvSpPr>
          <p:spPr>
            <a:xfrm rot="0">
              <a:off x="2168850" y="466253"/>
              <a:ext cx="4042886" cy="885065"/>
            </a:xfrm>
            <a:prstGeom prst="rect">
              <a:avLst/>
            </a:prstGeom>
          </p:spPr>
          <p:txBody>
            <a:bodyPr anchor="t" rtlCol="false" tIns="0" lIns="0" bIns="0" rIns="0">
              <a:spAutoFit/>
            </a:bodyPr>
            <a:lstStyle/>
            <a:p>
              <a:pPr algn="just">
                <a:lnSpc>
                  <a:spcPts val="3352"/>
                </a:lnSpc>
              </a:pPr>
              <a:r>
                <a:rPr lang="en-US" sz="3352">
                  <a:solidFill>
                    <a:srgbClr val="000000"/>
                  </a:solidFill>
                  <a:latin typeface="TT Chocolates Extra-Light"/>
                  <a:ea typeface="TT Chocolates Extra-Light"/>
                  <a:cs typeface="TT Chocolates Extra-Light"/>
                  <a:sym typeface="TT Chocolates Extra-Light"/>
                </a:rPr>
                <a:t>FLUENTLICIOUS </a:t>
              </a:r>
            </a:p>
            <a:p>
              <a:pPr algn="just">
                <a:lnSpc>
                  <a:spcPts val="1852"/>
                </a:lnSpc>
              </a:pPr>
              <a:r>
                <a:rPr lang="en-US" sz="1852">
                  <a:solidFill>
                    <a:srgbClr val="000000"/>
                  </a:solidFill>
                  <a:latin typeface="TT Chocolates Extra-Light"/>
                  <a:ea typeface="TT Chocolates Extra-Light"/>
                  <a:cs typeface="TT Chocolates Extra-Light"/>
                  <a:sym typeface="TT Chocolates Extra-Light"/>
                </a:rPr>
                <a:t>materials for language learning</a:t>
              </a:r>
            </a:p>
          </p:txBody>
        </p:sp>
      </p:grpSp>
      <p:sp>
        <p:nvSpPr>
          <p:cNvPr name="Freeform 5" id="5"/>
          <p:cNvSpPr/>
          <p:nvPr/>
        </p:nvSpPr>
        <p:spPr>
          <a:xfrm flipH="false" flipV="false" rot="0">
            <a:off x="8492148" y="1547337"/>
            <a:ext cx="5805712" cy="7710963"/>
          </a:xfrm>
          <a:custGeom>
            <a:avLst/>
            <a:gdLst/>
            <a:ahLst/>
            <a:cxnLst/>
            <a:rect r="r" b="b" t="t" l="l"/>
            <a:pathLst>
              <a:path h="7710963" w="5805712">
                <a:moveTo>
                  <a:pt x="0" y="0"/>
                </a:moveTo>
                <a:lnTo>
                  <a:pt x="5805712" y="0"/>
                </a:lnTo>
                <a:lnTo>
                  <a:pt x="5805712" y="7710963"/>
                </a:lnTo>
                <a:lnTo>
                  <a:pt x="0" y="7710963"/>
                </a:lnTo>
                <a:lnTo>
                  <a:pt x="0" y="0"/>
                </a:lnTo>
                <a:close/>
              </a:path>
            </a:pathLst>
          </a:custGeom>
          <a:blipFill>
            <a:blip r:embed="rId3"/>
            <a:stretch>
              <a:fillRect l="0" t="0" r="0" b="0"/>
            </a:stretch>
          </a:blipFill>
        </p:spPr>
      </p:sp>
      <p:sp>
        <p:nvSpPr>
          <p:cNvPr name="TextBox 6" id="6"/>
          <p:cNvSpPr txBox="true"/>
          <p:nvPr/>
        </p:nvSpPr>
        <p:spPr>
          <a:xfrm rot="0">
            <a:off x="3490271" y="4876905"/>
            <a:ext cx="4621976" cy="2076450"/>
          </a:xfrm>
          <a:prstGeom prst="rect">
            <a:avLst/>
          </a:prstGeom>
        </p:spPr>
        <p:txBody>
          <a:bodyPr anchor="t" rtlCol="false" tIns="0" lIns="0" bIns="0" rIns="0">
            <a:spAutoFit/>
          </a:bodyPr>
          <a:lstStyle/>
          <a:p>
            <a:pPr algn="ctr">
              <a:lnSpc>
                <a:spcPts val="16800"/>
              </a:lnSpc>
            </a:pPr>
            <a:r>
              <a:rPr lang="en-US" sz="12000">
                <a:solidFill>
                  <a:srgbClr val="000000"/>
                </a:solidFill>
                <a:latin typeface="Espoir Serif"/>
                <a:ea typeface="Espoir Serif"/>
                <a:cs typeface="Espoir Serif"/>
                <a:sym typeface="Espoir Serif"/>
              </a:rPr>
              <a:t>The end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DAGjyp_66aE</dc:identifier>
  <dcterms:modified xsi:type="dcterms:W3CDTF">2011-08-01T06:04:30Z</dcterms:modified>
  <cp:revision>1</cp:revision>
  <dc:title>The Awkward Gathering reading</dc:title>
</cp:coreProperties>
</file>