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TT Chocolates Ultra-Bold" charset="1" panose="02000903040000020003"/>
      <p:regular r:id="rId17"/>
    </p:embeddedFont>
    <p:embeddedFont>
      <p:font typeface="TT Chocolates Extra-Light" charset="1" panose="02000503030000020003"/>
      <p:regular r:id="rId18"/>
    </p:embeddedFont>
    <p:embeddedFont>
      <p:font typeface="Freckle Face" charset="1" panose="02000506000000020004"/>
      <p:regular r:id="rId19"/>
    </p:embeddedFont>
    <p:embeddedFont>
      <p:font typeface="TT Chocolates" charset="1" panose="02000503020000020003"/>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715738" y="6172200"/>
            <a:ext cx="4856524" cy="4114800"/>
          </a:xfrm>
          <a:custGeom>
            <a:avLst/>
            <a:gdLst/>
            <a:ahLst/>
            <a:cxnLst/>
            <a:rect r="r" b="b" t="t" l="l"/>
            <a:pathLst>
              <a:path h="4114800" w="4856524">
                <a:moveTo>
                  <a:pt x="0" y="0"/>
                </a:moveTo>
                <a:lnTo>
                  <a:pt x="4856524" y="0"/>
                </a:lnTo>
                <a:lnTo>
                  <a:pt x="485652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014019" y="933450"/>
            <a:ext cx="1685925" cy="788035"/>
          </a:xfrm>
          <a:prstGeom prst="rect">
            <a:avLst/>
          </a:prstGeom>
        </p:spPr>
        <p:txBody>
          <a:bodyPr anchor="t" rtlCol="false" tIns="0" lIns="0" bIns="0" rIns="0">
            <a:spAutoFit/>
          </a:bodyPr>
          <a:lstStyle/>
          <a:p>
            <a:pPr algn="ctr">
              <a:lnSpc>
                <a:spcPts val="6439"/>
              </a:lnSpc>
            </a:pPr>
            <a:r>
              <a:rPr lang="en-US" sz="4599" b="true">
                <a:solidFill>
                  <a:srgbClr val="000000"/>
                </a:solidFill>
                <a:latin typeface="TT Chocolates Ultra-Bold"/>
                <a:ea typeface="TT Chocolates Ultra-Bold"/>
                <a:cs typeface="TT Chocolates Ultra-Bold"/>
                <a:sym typeface="TT Chocolates Ultra-Bold"/>
              </a:rPr>
              <a:t>B1-B2</a:t>
            </a:r>
          </a:p>
        </p:txBody>
      </p:sp>
      <p:sp>
        <p:nvSpPr>
          <p:cNvPr name="TextBox 4" id="4"/>
          <p:cNvSpPr txBox="true"/>
          <p:nvPr/>
        </p:nvSpPr>
        <p:spPr>
          <a:xfrm rot="0">
            <a:off x="12695807" y="1583094"/>
            <a:ext cx="4004138" cy="911427"/>
          </a:xfrm>
          <a:prstGeom prst="rect">
            <a:avLst/>
          </a:prstGeom>
        </p:spPr>
        <p:txBody>
          <a:bodyPr anchor="t" rtlCol="false" tIns="0" lIns="0" bIns="0" rIns="0">
            <a:spAutoFit/>
          </a:bodyPr>
          <a:lstStyle/>
          <a:p>
            <a:pPr algn="r">
              <a:lnSpc>
                <a:spcPts val="2451"/>
              </a:lnSpc>
            </a:pPr>
            <a:r>
              <a:rPr lang="en-US" sz="1751">
                <a:solidFill>
                  <a:srgbClr val="000000"/>
                </a:solidFill>
                <a:latin typeface="TT Chocolates Extra-Light"/>
                <a:ea typeface="TT Chocolates Extra-Light"/>
                <a:cs typeface="TT Chocolates Extra-Light"/>
                <a:sym typeface="TT Chocolates Extra-Light"/>
              </a:rPr>
              <a:t>Focus: family and emotions</a:t>
            </a:r>
          </a:p>
          <a:p>
            <a:pPr algn="r">
              <a:lnSpc>
                <a:spcPts val="2451"/>
              </a:lnSpc>
            </a:pPr>
            <a:r>
              <a:rPr lang="en-US" sz="1751">
                <a:solidFill>
                  <a:srgbClr val="000000"/>
                </a:solidFill>
                <a:latin typeface="TT Chocolates Extra-Light"/>
                <a:ea typeface="TT Chocolates Extra-Light"/>
                <a:cs typeface="TT Chocolates Extra-Light"/>
                <a:sym typeface="TT Chocolates Extra-Light"/>
              </a:rPr>
              <a:t>Age group: teenagers and adults</a:t>
            </a:r>
          </a:p>
          <a:p>
            <a:pPr algn="r">
              <a:lnSpc>
                <a:spcPts val="2451"/>
              </a:lnSpc>
            </a:pPr>
            <a:r>
              <a:rPr lang="en-US" sz="1751">
                <a:solidFill>
                  <a:srgbClr val="000000"/>
                </a:solidFill>
                <a:latin typeface="TT Chocolates Extra-Light"/>
                <a:ea typeface="TT Chocolates Extra-Light"/>
                <a:cs typeface="TT Chocolates Extra-Light"/>
                <a:sym typeface="TT Chocolates Extra-Light"/>
              </a:rPr>
              <a:t>Word count: around 500</a:t>
            </a:r>
          </a:p>
        </p:txBody>
      </p:sp>
      <p:grpSp>
        <p:nvGrpSpPr>
          <p:cNvPr name="Group 5" id="5"/>
          <p:cNvGrpSpPr/>
          <p:nvPr/>
        </p:nvGrpSpPr>
        <p:grpSpPr>
          <a:xfrm rot="0">
            <a:off x="1990335" y="1028700"/>
            <a:ext cx="4924347" cy="1264118"/>
            <a:chOff x="0" y="0"/>
            <a:chExt cx="6565796" cy="1685490"/>
          </a:xfrm>
        </p:grpSpPr>
        <p:sp>
          <p:nvSpPr>
            <p:cNvPr name="Freeform 6" id="6"/>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4"/>
              <a:stretch>
                <a:fillRect l="0" t="0" r="0" b="0"/>
              </a:stretch>
            </a:blipFill>
          </p:spPr>
        </p:sp>
        <p:sp>
          <p:nvSpPr>
            <p:cNvPr name="TextBox 7" id="7"/>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
        <p:nvSpPr>
          <p:cNvPr name="TextBox 8" id="8"/>
          <p:cNvSpPr txBox="true"/>
          <p:nvPr/>
        </p:nvSpPr>
        <p:spPr>
          <a:xfrm rot="0">
            <a:off x="1588055" y="3936512"/>
            <a:ext cx="15111889" cy="2642577"/>
          </a:xfrm>
          <a:prstGeom prst="rect">
            <a:avLst/>
          </a:prstGeom>
        </p:spPr>
        <p:txBody>
          <a:bodyPr anchor="t" rtlCol="false" tIns="0" lIns="0" bIns="0" rIns="0">
            <a:spAutoFit/>
          </a:bodyPr>
          <a:lstStyle/>
          <a:p>
            <a:pPr algn="ctr">
              <a:lnSpc>
                <a:spcPts val="12040"/>
              </a:lnSpc>
            </a:pPr>
            <a:r>
              <a:rPr lang="en-US" sz="12040">
                <a:solidFill>
                  <a:srgbClr val="000000"/>
                </a:solidFill>
                <a:latin typeface="Freckle Face"/>
                <a:ea typeface="Freckle Face"/>
                <a:cs typeface="Freckle Face"/>
                <a:sym typeface="Freckle Face"/>
              </a:rPr>
              <a:t>Secrets and Screaming</a:t>
            </a:r>
          </a:p>
          <a:p>
            <a:pPr algn="ctr">
              <a:lnSpc>
                <a:spcPts val="5000"/>
              </a:lnSpc>
            </a:pPr>
            <a:r>
              <a:rPr lang="en-US" sz="5000">
                <a:solidFill>
                  <a:srgbClr val="000000"/>
                </a:solidFill>
                <a:latin typeface="TT Chocolates Extra-Light"/>
                <a:ea typeface="TT Chocolates Extra-Light"/>
                <a:cs typeface="TT Chocolates Extra-Light"/>
                <a:sym typeface="TT Chocolates Extra-Light"/>
              </a:rPr>
              <a:t>A chaotic family dinner with too much honesty</a:t>
            </a:r>
          </a:p>
          <a:p>
            <a:pPr algn="ctr">
              <a:lnSpc>
                <a:spcPts val="4848"/>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790825"/>
            <a:ext cx="16230600" cy="461962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The Roberts family finally sat down for dinner. Everyone had made it—Grandma, the cousins, even Uncle Mark, who usually “forgets.” The table was full of food, and for once, everyone was smiling. </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Then Aunt Carla put down her glass and said, “Before we eat… I have a secret.”</a:t>
            </a:r>
          </a:p>
          <a:p>
            <a:pPr algn="l">
              <a:lnSpc>
                <a:spcPts val="1885"/>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What do you think her secret was? </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759606"/>
            <a:ext cx="16230600" cy="526732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The room went quiet. “I’ve been hiding it for a while,” she said, looking around. “I’ve never told anyone. But now… I think it’s time.”</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Emma whispered, “Here we go again.” Grandma clutched her pearls. Aunt Carla took a deep breath and said, “I was the one who crashed Dad’s car. Not Mark.”</a:t>
            </a:r>
          </a:p>
          <a:p>
            <a:pPr algn="ctr">
              <a:lnSpc>
                <a:spcPts val="7000"/>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How do you think everyone reacted to this secret? </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767341"/>
            <a:ext cx="16230600" cy="597217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“What?!” shouted Uncle Mark. “You’ve let me take the blame for five years!”</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Aunt Carla shrugged. “You were already in trouble. I thought one more thing wouldn’t matter.”</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“I’ve had to pay for repairs!”</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“You’ve also stolen from Dad’s fridge every weekend,” Carla said.</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“That’s different!”</a:t>
            </a:r>
          </a:p>
          <a:p>
            <a:pPr algn="ctr">
              <a:lnSpc>
                <a:spcPts val="7000"/>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How would you feel if you were in Mark’s shoes? </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495675"/>
            <a:ext cx="16230600" cy="320992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a:t>
            </a:r>
            <a:r>
              <a:rPr lang="en-US" sz="3999">
                <a:solidFill>
                  <a:srgbClr val="000000"/>
                </a:solidFill>
                <a:latin typeface="TT Chocolates Extra-Light"/>
                <a:ea typeface="TT Chocolates Extra-Light"/>
                <a:cs typeface="TT Chocolates Extra-Light"/>
                <a:sym typeface="TT Chocolates Extra-Light"/>
              </a:rPr>
              <a:t>Grandma gasped. “You’ve both been lying to me?”</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“Oh please,” said Cousin Leo. “You’ve all been keeping secrets.”</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Everyone stared at him. Leo smirked and said, “Well… I guess I have one too.”</a:t>
            </a:r>
          </a:p>
          <a:p>
            <a:pPr algn="ctr">
              <a:lnSpc>
                <a:spcPts val="1885"/>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What other secrets can there be? </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581275"/>
            <a:ext cx="16230600" cy="667702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Leo stood up. “I’ve dropped out of college. I’ve been working at a video game store.”  </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His mom’s face turned white. “You had a scholarship!”</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“I hated business school,” he said. “And I’ve already been promoted!”</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“You’ve lied to me for months!”</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“And you’ve lied about your ‘yoga retreats’,” Leo replied. “You’ve been going to karaoke nights with your old boyfriend.”</a:t>
            </a:r>
          </a:p>
          <a:p>
            <a:pPr algn="ctr">
              <a:lnSpc>
                <a:spcPts val="7000"/>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How do you think Leo knew about the karaoke nights?</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542688"/>
            <a:ext cx="16230600" cy="5791200"/>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a:t>
            </a:r>
            <a:r>
              <a:rPr lang="en-US" sz="3999">
                <a:solidFill>
                  <a:srgbClr val="000000"/>
                </a:solidFill>
                <a:latin typeface="TT Chocolates Extra-Light"/>
                <a:ea typeface="TT Chocolates Extra-Light"/>
                <a:cs typeface="TT Chocolates Extra-Light"/>
                <a:sym typeface="TT Chocolates Extra-Light"/>
              </a:rPr>
              <a:t>The room exploded.</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“You’re spying on me?”</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“I’ve seen your Instagram stories!”</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“Can we all just calm down?” Grandma said. “At least we’re still together.”</a:t>
            </a:r>
          </a:p>
          <a:p>
            <a:pPr algn="l">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Suddenly, Emma stood up. She hadn’t spoken much. “Actually… I have something to say too.”</a:t>
            </a:r>
          </a:p>
          <a:p>
            <a:pPr algn="l">
              <a:lnSpc>
                <a:spcPts val="5599"/>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What do you think Emma wants to share?</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466975"/>
            <a:ext cx="16230600" cy="526732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“I’ve al</a:t>
            </a:r>
            <a:r>
              <a:rPr lang="en-US" sz="3999">
                <a:solidFill>
                  <a:srgbClr val="000000"/>
                </a:solidFill>
                <a:latin typeface="TT Chocolates Extra-Light"/>
                <a:ea typeface="TT Chocolates Extra-Light"/>
                <a:cs typeface="TT Chocolates Extra-Light"/>
                <a:sym typeface="TT Chocolates Extra-Light"/>
              </a:rPr>
              <a:t>ready moved out,” Emma said.</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Her mom blinked. “What do you mean? You’re just staying at your friend’s place.”</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Emma shook her head. “I’ve signed a lease. I’ve been living with my partner for two months.”</a:t>
            </a:r>
          </a:p>
          <a:p>
            <a:pPr algn="just">
              <a:lnSpc>
                <a:spcPts val="7000"/>
              </a:lnSpc>
              <a:spcBef>
                <a:spcPct val="0"/>
              </a:spcBef>
            </a:pPr>
            <a:r>
              <a:rPr lang="en-US" sz="5000">
                <a:solidFill>
                  <a:srgbClr val="000000"/>
                </a:solidFill>
                <a:latin typeface="TT Chocolates Extra-Light"/>
                <a:ea typeface="TT Chocolates Extra-Light"/>
                <a:cs typeface="TT Chocolates Extra-Light"/>
                <a:sym typeface="TT Chocolates Extra-Light"/>
              </a:rPr>
              <a:t>Silence.</a:t>
            </a:r>
          </a:p>
          <a:p>
            <a:pPr algn="ctr">
              <a:lnSpc>
                <a:spcPts val="7000"/>
              </a:lnSpc>
              <a:spcBef>
                <a:spcPct val="0"/>
              </a:spcBef>
            </a:pPr>
            <a:r>
              <a:rPr lang="en-US" sz="5000">
                <a:solidFill>
                  <a:srgbClr val="000000"/>
                </a:solidFill>
                <a:latin typeface="Freckle Face"/>
                <a:ea typeface="Freckle Face"/>
                <a:cs typeface="Freckle Face"/>
                <a:sym typeface="Freckle Face"/>
              </a:rPr>
              <a:t>Why do you think Emma kept this a secret?</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524125"/>
            <a:ext cx="16230600" cy="673417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“I would’ve told you earlier, but you always say stuff like ‘That’s just a phase.’”</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Emma’s mom opened her mouth, but nothing came out.</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Then Uncle Mark—already three glasses in—clapped and said, “This is better than Netflix!”</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Cousin Tasha stood up. “I can’t take this. No one even noticed I’ve gotten engaged!”</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“Engaged?!” someone yelled.</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Tasha burst into tears.</a:t>
            </a:r>
            <a:r>
              <a:rPr lang="en-US" sz="3999">
                <a:solidFill>
                  <a:srgbClr val="000000"/>
                </a:solidFill>
                <a:latin typeface="TT Chocolates"/>
                <a:ea typeface="TT Chocolates"/>
                <a:cs typeface="TT Chocolates"/>
                <a:sym typeface="TT Chocolates"/>
              </a:rPr>
              <a:t> </a:t>
            </a:r>
          </a:p>
          <a:p>
            <a:pPr algn="ctr">
              <a:lnSpc>
                <a:spcPts val="1885"/>
              </a:lnSpc>
              <a:spcBef>
                <a:spcPct val="0"/>
              </a:spcBef>
            </a:pPr>
          </a:p>
          <a:p>
            <a:pPr algn="ctr">
              <a:lnSpc>
                <a:spcPts val="7000"/>
              </a:lnSpc>
              <a:spcBef>
                <a:spcPct val="0"/>
              </a:spcBef>
            </a:pPr>
            <a:r>
              <a:rPr lang="en-US" sz="5000">
                <a:solidFill>
                  <a:srgbClr val="000000"/>
                </a:solidFill>
                <a:latin typeface="Freckle Face"/>
                <a:ea typeface="Freckle Face"/>
                <a:cs typeface="Freckle Face"/>
                <a:sym typeface="Freckle Face"/>
              </a:rPr>
              <a:t>Do you think this family can survive this evening of secrets?</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668806"/>
            <a:ext cx="16230600" cy="6327775"/>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It was a long evening but after a few hours, things calmed down. Grandma was drinking tea and humming. Uncle Mark was asleep in a chair. Emma and her mom sat quietly, sipping camomile tea.</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“I’m sorry I didn’t tell you earlier,” Emma said.</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 Her mom nodded. “I should’ve listened more. I’m proud of you.”</a:t>
            </a:r>
          </a:p>
          <a:p>
            <a:pPr algn="just">
              <a:lnSpc>
                <a:spcPts val="5599"/>
              </a:lnSpc>
              <a:spcBef>
                <a:spcPct val="0"/>
              </a:spcBef>
            </a:pPr>
            <a:r>
              <a:rPr lang="en-US" sz="3999">
                <a:solidFill>
                  <a:srgbClr val="000000"/>
                </a:solidFill>
                <a:latin typeface="TT Chocolates Extra-Light"/>
                <a:ea typeface="TT Chocolates Extra-Light"/>
                <a:cs typeface="TT Chocolates Extra-Light"/>
                <a:sym typeface="TT Chocolates Extra-Light"/>
              </a:rPr>
              <a:t>Across the room, Leo showed his mom pictures of the store he managed. Cousin Tasha waved her ring like a victory flag. No one remembered what the actual dinner tasted like. But somehow, everyone felt… lighter. A little broken. But a little closer.</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377232" y="4630738"/>
            <a:ext cx="3533537" cy="1193801"/>
          </a:xfrm>
          <a:prstGeom prst="rect">
            <a:avLst/>
          </a:prstGeom>
        </p:spPr>
        <p:txBody>
          <a:bodyPr anchor="t" rtlCol="false" tIns="0" lIns="0" bIns="0" rIns="0">
            <a:spAutoFit/>
          </a:bodyPr>
          <a:lstStyle/>
          <a:p>
            <a:pPr algn="ctr">
              <a:lnSpc>
                <a:spcPts val="9799"/>
              </a:lnSpc>
            </a:pPr>
            <a:r>
              <a:rPr lang="en-US" sz="6999">
                <a:solidFill>
                  <a:srgbClr val="000000"/>
                </a:solidFill>
                <a:latin typeface="Freckle Face"/>
                <a:ea typeface="Freckle Face"/>
                <a:cs typeface="Freckle Face"/>
                <a:sym typeface="Freckle Face"/>
              </a:rPr>
              <a:t>THE  END</a:t>
            </a:r>
          </a:p>
        </p:txBody>
      </p:sp>
      <p:grpSp>
        <p:nvGrpSpPr>
          <p:cNvPr name="Group 3" id="3"/>
          <p:cNvGrpSpPr/>
          <p:nvPr/>
        </p:nvGrpSpPr>
        <p:grpSpPr>
          <a:xfrm rot="0">
            <a:off x="1028700" y="1028700"/>
            <a:ext cx="4924347" cy="1264118"/>
            <a:chOff x="0" y="0"/>
            <a:chExt cx="6565796" cy="1685490"/>
          </a:xfrm>
        </p:grpSpPr>
        <p:sp>
          <p:nvSpPr>
            <p:cNvPr name="Freeform 4" id="4"/>
            <p:cNvSpPr/>
            <p:nvPr/>
          </p:nvSpPr>
          <p:spPr>
            <a:xfrm flipH="false" flipV="false" rot="0">
              <a:off x="0" y="0"/>
              <a:ext cx="1685490" cy="1685490"/>
            </a:xfrm>
            <a:custGeom>
              <a:avLst/>
              <a:gdLst/>
              <a:ahLst/>
              <a:cxnLst/>
              <a:rect r="r" b="b" t="t" l="l"/>
              <a:pathLst>
                <a:path h="1685490" w="1685490">
                  <a:moveTo>
                    <a:pt x="0" y="0"/>
                  </a:moveTo>
                  <a:lnTo>
                    <a:pt x="1685490" y="0"/>
                  </a:lnTo>
                  <a:lnTo>
                    <a:pt x="1685490" y="1685490"/>
                  </a:lnTo>
                  <a:lnTo>
                    <a:pt x="0" y="1685490"/>
                  </a:lnTo>
                  <a:lnTo>
                    <a:pt x="0" y="0"/>
                  </a:lnTo>
                  <a:close/>
                </a:path>
              </a:pathLst>
            </a:custGeom>
            <a:blipFill>
              <a:blip r:embed="rId2"/>
              <a:stretch>
                <a:fillRect l="0" t="0" r="0" b="0"/>
              </a:stretch>
            </a:blipFill>
          </p:spPr>
        </p:sp>
        <p:sp>
          <p:nvSpPr>
            <p:cNvPr name="TextBox 5" id="5"/>
            <p:cNvSpPr txBox="true"/>
            <p:nvPr/>
          </p:nvSpPr>
          <p:spPr>
            <a:xfrm rot="0">
              <a:off x="1869227" y="348814"/>
              <a:ext cx="4696569" cy="1079976"/>
            </a:xfrm>
            <a:prstGeom prst="rect">
              <a:avLst/>
            </a:prstGeom>
          </p:spPr>
          <p:txBody>
            <a:bodyPr anchor="t" rtlCol="false" tIns="0" lIns="0" bIns="0" rIns="0">
              <a:spAutoFit/>
            </a:bodyPr>
            <a:lstStyle/>
            <a:p>
              <a:pPr algn="just">
                <a:lnSpc>
                  <a:spcPts val="3999"/>
                </a:lnSpc>
              </a:pPr>
              <a:r>
                <a:rPr lang="en-US" sz="3999">
                  <a:solidFill>
                    <a:srgbClr val="000000"/>
                  </a:solidFill>
                  <a:latin typeface="TT Chocolates Extra-Light"/>
                  <a:ea typeface="TT Chocolates Extra-Light"/>
                  <a:cs typeface="TT Chocolates Extra-Light"/>
                  <a:sym typeface="TT Chocolates Extra-Light"/>
                </a:rPr>
                <a:t>FLUENTLICIOUS </a:t>
              </a:r>
            </a:p>
            <a:p>
              <a:pPr algn="just">
                <a:lnSpc>
                  <a:spcPts val="2215"/>
                </a:lnSpc>
              </a:pPr>
              <a:r>
                <a:rPr lang="en-US" sz="2215">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DAGkCz4zG8U</dc:identifier>
  <dcterms:modified xsi:type="dcterms:W3CDTF">2011-08-01T06:04:30Z</dcterms:modified>
  <cp:revision>1</cp:revision>
  <dc:title>The Roberts family finally sat down for dinner. Everyone had made it—Grandma, the cousins, even Uncle Mark, who usually “forgets.” The table was full of food, and for once, everyone was smiling. Then Aunt Carla put down her glass and said... (Prezentacja)</dc:title>
</cp:coreProperties>
</file>