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Negrita Pro" charset="1" panose="00000500000000000000"/>
      <p:regular r:id="rId21"/>
    </p:embeddedFont>
    <p:embeddedFont>
      <p:font typeface="TT Chocolates Ultra-Bold" charset="1" panose="02000903040000020003"/>
      <p:regular r:id="rId22"/>
    </p:embeddedFont>
    <p:embeddedFont>
      <p:font typeface="TT Chocolates Bold" charset="1" panose="02000803020000020003"/>
      <p:regular r:id="rId23"/>
    </p:embeddedFont>
    <p:embeddedFont>
      <p:font typeface="TT Chocolates" charset="1" panose="02000503020000020003"/>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D8F0"/>
        </a:solidFill>
      </p:bgPr>
    </p:bg>
    <p:spTree>
      <p:nvGrpSpPr>
        <p:cNvPr id="1" name=""/>
        <p:cNvGrpSpPr/>
        <p:nvPr/>
      </p:nvGrpSpPr>
      <p:grpSpPr>
        <a:xfrm>
          <a:off x="0" y="0"/>
          <a:ext cx="0" cy="0"/>
          <a:chOff x="0" y="0"/>
          <a:chExt cx="0" cy="0"/>
        </a:xfrm>
      </p:grpSpPr>
      <p:grpSp>
        <p:nvGrpSpPr>
          <p:cNvPr name="Group 2" id="2"/>
          <p:cNvGrpSpPr/>
          <p:nvPr/>
        </p:nvGrpSpPr>
        <p:grpSpPr>
          <a:xfrm rot="0">
            <a:off x="0" y="0"/>
            <a:ext cx="14687948" cy="6392292"/>
            <a:chOff x="0" y="0"/>
            <a:chExt cx="19583931" cy="8523056"/>
          </a:xfrm>
        </p:grpSpPr>
        <p:sp>
          <p:nvSpPr>
            <p:cNvPr name="TextBox 3" id="3"/>
            <p:cNvSpPr txBox="true"/>
            <p:nvPr/>
          </p:nvSpPr>
          <p:spPr>
            <a:xfrm rot="0">
              <a:off x="0" y="1661832"/>
              <a:ext cx="19583931" cy="6861224"/>
            </a:xfrm>
            <a:prstGeom prst="rect">
              <a:avLst/>
            </a:prstGeom>
          </p:spPr>
          <p:txBody>
            <a:bodyPr anchor="t" rtlCol="false" tIns="0" lIns="0" bIns="0" rIns="0">
              <a:spAutoFit/>
            </a:bodyPr>
            <a:lstStyle/>
            <a:p>
              <a:pPr algn="ctr">
                <a:lnSpc>
                  <a:spcPts val="29846"/>
                </a:lnSpc>
              </a:pPr>
              <a:r>
                <a:rPr lang="en-US" sz="21319">
                  <a:solidFill>
                    <a:srgbClr val="F62C04"/>
                  </a:solidFill>
                  <a:latin typeface="Negrita Pro"/>
                  <a:ea typeface="Negrita Pro"/>
                  <a:cs typeface="Negrita Pro"/>
                  <a:sym typeface="Negrita Pro"/>
                </a:rPr>
                <a:t>story time!</a:t>
              </a:r>
            </a:p>
          </p:txBody>
        </p:sp>
        <p:sp>
          <p:nvSpPr>
            <p:cNvPr name="TextBox 4" id="4"/>
            <p:cNvSpPr txBox="true"/>
            <p:nvPr/>
          </p:nvSpPr>
          <p:spPr>
            <a:xfrm rot="-413298">
              <a:off x="1700351" y="443454"/>
              <a:ext cx="12366184" cy="3996503"/>
            </a:xfrm>
            <a:prstGeom prst="rect">
              <a:avLst/>
            </a:prstGeom>
          </p:spPr>
          <p:txBody>
            <a:bodyPr anchor="t" rtlCol="false" tIns="0" lIns="0" bIns="0" rIns="0">
              <a:spAutoFit/>
            </a:bodyPr>
            <a:lstStyle/>
            <a:p>
              <a:pPr algn="ctr">
                <a:lnSpc>
                  <a:spcPts val="19969"/>
                </a:lnSpc>
              </a:pPr>
              <a:r>
                <a:rPr lang="en-US" sz="14263" spc="-142">
                  <a:solidFill>
                    <a:srgbClr val="F62C04"/>
                  </a:solidFill>
                  <a:latin typeface="Negrita Pro"/>
                  <a:ea typeface="Negrita Pro"/>
                  <a:cs typeface="Negrita Pro"/>
                  <a:sym typeface="Negrita Pro"/>
                </a:rPr>
                <a:t>Interactive</a:t>
              </a:r>
            </a:p>
          </p:txBody>
        </p:sp>
      </p:grpSp>
      <p:sp>
        <p:nvSpPr>
          <p:cNvPr name="Freeform 5" id="5"/>
          <p:cNvSpPr/>
          <p:nvPr/>
        </p:nvSpPr>
        <p:spPr>
          <a:xfrm flipH="false" flipV="false" rot="1579475">
            <a:off x="14661219" y="696260"/>
            <a:ext cx="3837978" cy="2984028"/>
          </a:xfrm>
          <a:custGeom>
            <a:avLst/>
            <a:gdLst/>
            <a:ahLst/>
            <a:cxnLst/>
            <a:rect r="r" b="b" t="t" l="l"/>
            <a:pathLst>
              <a:path h="2984028" w="3837978">
                <a:moveTo>
                  <a:pt x="0" y="0"/>
                </a:moveTo>
                <a:lnTo>
                  <a:pt x="3837978" y="0"/>
                </a:lnTo>
                <a:lnTo>
                  <a:pt x="3837978" y="2984027"/>
                </a:lnTo>
                <a:lnTo>
                  <a:pt x="0" y="29840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185939">
            <a:off x="13926412" y="975528"/>
            <a:ext cx="1751406" cy="2425490"/>
          </a:xfrm>
          <a:custGeom>
            <a:avLst/>
            <a:gdLst/>
            <a:ahLst/>
            <a:cxnLst/>
            <a:rect r="r" b="b" t="t" l="l"/>
            <a:pathLst>
              <a:path h="2425490" w="1751406">
                <a:moveTo>
                  <a:pt x="0" y="0"/>
                </a:moveTo>
                <a:lnTo>
                  <a:pt x="1751406" y="0"/>
                </a:lnTo>
                <a:lnTo>
                  <a:pt x="1751406" y="2425491"/>
                </a:lnTo>
                <a:lnTo>
                  <a:pt x="0" y="24254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5058542" y="6100415"/>
            <a:ext cx="8847773" cy="1825623"/>
          </a:xfrm>
          <a:prstGeom prst="rect">
            <a:avLst/>
          </a:prstGeom>
        </p:spPr>
        <p:txBody>
          <a:bodyPr anchor="t" rtlCol="false" tIns="0" lIns="0" bIns="0" rIns="0">
            <a:spAutoFit/>
          </a:bodyPr>
          <a:lstStyle/>
          <a:p>
            <a:pPr algn="ctr">
              <a:lnSpc>
                <a:spcPts val="6999"/>
              </a:lnSpc>
            </a:pPr>
            <a:r>
              <a:rPr lang="en-US" sz="6999" b="true">
                <a:solidFill>
                  <a:srgbClr val="F62C04"/>
                </a:solidFill>
                <a:latin typeface="TT Chocolates Ultra-Bold"/>
                <a:ea typeface="TT Chocolates Ultra-Bold"/>
                <a:cs typeface="TT Chocolates Ultra-Bold"/>
                <a:sym typeface="TT Chocolates Ultra-Bold"/>
              </a:rPr>
              <a:t>Love and relationships</a:t>
            </a:r>
          </a:p>
          <a:p>
            <a:pPr algn="ctr">
              <a:lnSpc>
                <a:spcPts val="6999"/>
              </a:lnSpc>
            </a:pPr>
            <a:r>
              <a:rPr lang="en-US" sz="6999" b="true">
                <a:solidFill>
                  <a:srgbClr val="F62C04"/>
                </a:solidFill>
                <a:latin typeface="TT Chocolates Ultra-Bold"/>
                <a:ea typeface="TT Chocolates Ultra-Bold"/>
                <a:cs typeface="TT Chocolates Ultra-Bold"/>
                <a:sym typeface="TT Chocolates Ultra-Bold"/>
              </a:rPr>
              <a:t>Valentine’s edition</a:t>
            </a:r>
          </a:p>
        </p:txBody>
      </p:sp>
      <p:grpSp>
        <p:nvGrpSpPr>
          <p:cNvPr name="Group 8" id="8"/>
          <p:cNvGrpSpPr/>
          <p:nvPr/>
        </p:nvGrpSpPr>
        <p:grpSpPr>
          <a:xfrm rot="0">
            <a:off x="6735460" y="7926038"/>
            <a:ext cx="4817080" cy="1736006"/>
            <a:chOff x="0" y="0"/>
            <a:chExt cx="6422773" cy="2314675"/>
          </a:xfrm>
        </p:grpSpPr>
        <p:sp>
          <p:nvSpPr>
            <p:cNvPr name="TextBox 9" id="9"/>
            <p:cNvSpPr txBox="true"/>
            <p:nvPr/>
          </p:nvSpPr>
          <p:spPr>
            <a:xfrm rot="0">
              <a:off x="2460865" y="685402"/>
              <a:ext cx="3961908" cy="1020072"/>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
          <p:nvSpPr>
            <p:cNvPr name="Freeform 10" id="10"/>
            <p:cNvSpPr/>
            <p:nvPr/>
          </p:nvSpPr>
          <p:spPr>
            <a:xfrm flipH="false" flipV="false" rot="0">
              <a:off x="0" y="0"/>
              <a:ext cx="2314675" cy="2314675"/>
            </a:xfrm>
            <a:custGeom>
              <a:avLst/>
              <a:gdLst/>
              <a:ahLst/>
              <a:cxnLst/>
              <a:rect r="r" b="b" t="t" l="l"/>
              <a:pathLst>
                <a:path h="2314675" w="2314675">
                  <a:moveTo>
                    <a:pt x="0" y="0"/>
                  </a:moveTo>
                  <a:lnTo>
                    <a:pt x="2314675" y="0"/>
                  </a:lnTo>
                  <a:lnTo>
                    <a:pt x="2314675" y="2314675"/>
                  </a:lnTo>
                  <a:lnTo>
                    <a:pt x="0" y="2314675"/>
                  </a:lnTo>
                  <a:lnTo>
                    <a:pt x="0" y="0"/>
                  </a:lnTo>
                  <a:close/>
                </a:path>
              </a:pathLst>
            </a:custGeom>
            <a:blipFill>
              <a:blip r:embed="rId6"/>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116686"/>
            <a:ext cx="16230600" cy="7408545"/>
          </a:xfrm>
          <a:prstGeom prst="rect">
            <a:avLst/>
          </a:prstGeom>
        </p:spPr>
        <p:txBody>
          <a:bodyPr anchor="t" rtlCol="false" tIns="0" lIns="0" bIns="0" rIns="0">
            <a:spAutoFit/>
          </a:bodyPr>
          <a:lstStyle/>
          <a:p>
            <a:pPr algn="ctr">
              <a:lnSpc>
                <a:spcPts val="5880"/>
              </a:lnSpc>
              <a:spcBef>
                <a:spcPct val="0"/>
              </a:spcBef>
            </a:pPr>
            <a:r>
              <a:rPr lang="en-US" sz="4200">
                <a:solidFill>
                  <a:srgbClr val="000000"/>
                </a:solidFill>
                <a:latin typeface="TT Chocolates"/>
                <a:ea typeface="TT Chocolates"/>
                <a:cs typeface="TT Chocolates"/>
                <a:sym typeface="TT Chocolates"/>
              </a:rPr>
              <a:t>Martha always dreaded the 14th of February. She considered herself a down-to-earth woman who knew what she wanted from life, and a relationship was not one of those things. She enjoyed her hobbies, an occasional trip with her besties, going to a cinema alone, and eating in silence. However, something always bothered her with the imminent approach of the 14th. Was it because of the constant Valentine's Day promotions? Articles online about love? Perhaps it was because her besties were in relationships? Or maybe she felt constant pressure from everyone to spend that day with someone? After all, only bitter weirdos did not celebrate that day with someone.</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56739" y="4470399"/>
            <a:ext cx="16174522" cy="1203327"/>
          </a:xfrm>
          <a:prstGeom prst="rect">
            <a:avLst/>
          </a:prstGeom>
        </p:spPr>
        <p:txBody>
          <a:bodyPr anchor="t" rtlCol="false" tIns="0" lIns="0" bIns="0" rIns="0">
            <a:spAutoFit/>
          </a:bodyPr>
          <a:lstStyle/>
          <a:p>
            <a:pPr algn="ctr">
              <a:lnSpc>
                <a:spcPts val="9799"/>
              </a:lnSpc>
              <a:spcBef>
                <a:spcPct val="0"/>
              </a:spcBef>
            </a:pPr>
            <a:r>
              <a:rPr lang="en-US" b="true" sz="6999">
                <a:solidFill>
                  <a:srgbClr val="CE1F2C"/>
                </a:solidFill>
                <a:latin typeface="TT Chocolates Ultra-Bold"/>
                <a:ea typeface="TT Chocolates Ultra-Bold"/>
                <a:cs typeface="TT Chocolates Ultra-Bold"/>
                <a:sym typeface="TT Chocolates Ultra-Bold"/>
              </a:rPr>
              <a:t>What do you think will happen this year? </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625215"/>
            <a:ext cx="16230600" cy="295084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T Chocolates Ultra-Bold"/>
                <a:ea typeface="TT Chocolates Ultra-Bold"/>
                <a:cs typeface="TT Chocolates Ultra-Bold"/>
                <a:sym typeface="TT Chocolates Ultra-Bold"/>
              </a:rPr>
              <a:t>February 13th Martha received a phone call from her bestie. At first, she thought that perhaps Jena wanted to ask her for help with babysitting - she had a 4-year-old son. However, that was not the case.</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643676" y="4470400"/>
            <a:ext cx="9000649" cy="1203325"/>
          </a:xfrm>
          <a:prstGeom prst="rect">
            <a:avLst/>
          </a:prstGeom>
        </p:spPr>
        <p:txBody>
          <a:bodyPr anchor="t" rtlCol="false" tIns="0" lIns="0" bIns="0" rIns="0">
            <a:spAutoFit/>
          </a:bodyPr>
          <a:lstStyle/>
          <a:p>
            <a:pPr algn="ctr">
              <a:lnSpc>
                <a:spcPts val="9799"/>
              </a:lnSpc>
              <a:spcBef>
                <a:spcPct val="0"/>
              </a:spcBef>
            </a:pPr>
            <a:r>
              <a:rPr lang="en-US" b="true" sz="6999">
                <a:solidFill>
                  <a:srgbClr val="CE1F2C"/>
                </a:solidFill>
                <a:latin typeface="TT Chocolates Ultra-Bold"/>
                <a:ea typeface="TT Chocolates Ultra-Bold"/>
                <a:cs typeface="TT Chocolates Ultra-Bold"/>
                <a:sym typeface="TT Chocolates Ultra-Bold"/>
              </a:rPr>
              <a:t>What does Jena want?</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625215"/>
            <a:ext cx="16230600" cy="295084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T Chocolates Ultra-Bold"/>
                <a:ea typeface="TT Chocolates Ultra-Bold"/>
                <a:cs typeface="TT Chocolates Ultra-Bold"/>
                <a:sym typeface="TT Chocolates Ultra-Bold"/>
              </a:rPr>
              <a:t>Jena said she had news! She had a friend from work who had recently divorced, felt lonely, and wanted to spend the evening with someone. So Jena arranged a blind date for Martha! Martha was obviously appalled - did her friend really think so low of her? </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5868" y="4470400"/>
            <a:ext cx="16776263" cy="1203325"/>
          </a:xfrm>
          <a:prstGeom prst="rect">
            <a:avLst/>
          </a:prstGeom>
        </p:spPr>
        <p:txBody>
          <a:bodyPr anchor="t" rtlCol="false" tIns="0" lIns="0" bIns="0" rIns="0">
            <a:spAutoFit/>
          </a:bodyPr>
          <a:lstStyle/>
          <a:p>
            <a:pPr algn="ctr">
              <a:lnSpc>
                <a:spcPts val="9799"/>
              </a:lnSpc>
              <a:spcBef>
                <a:spcPct val="0"/>
              </a:spcBef>
            </a:pPr>
            <a:r>
              <a:rPr lang="en-US" b="true" sz="6999">
                <a:solidFill>
                  <a:srgbClr val="CE1F2C"/>
                </a:solidFill>
                <a:latin typeface="TT Chocolates Ultra-Bold"/>
                <a:ea typeface="TT Chocolates Ultra-Bold"/>
                <a:cs typeface="TT Chocolates Ultra-Bold"/>
                <a:sym typeface="TT Chocolates Ultra-Bold"/>
              </a:rPr>
              <a:t>What do you think Martha should do next?</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089327" y="4739640"/>
            <a:ext cx="8109347" cy="72199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T Chocolates Ultra-Bold"/>
                <a:ea typeface="TT Chocolates Ultra-Bold"/>
                <a:cs typeface="TT Chocolates Ultra-Bold"/>
                <a:sym typeface="TT Chocolates Ultra-Bold"/>
              </a:rPr>
              <a:t>Martha demanded some answers. </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4294" y="4470400"/>
            <a:ext cx="16239411" cy="1203325"/>
          </a:xfrm>
          <a:prstGeom prst="rect">
            <a:avLst/>
          </a:prstGeom>
        </p:spPr>
        <p:txBody>
          <a:bodyPr anchor="t" rtlCol="false" tIns="0" lIns="0" bIns="0" rIns="0">
            <a:spAutoFit/>
          </a:bodyPr>
          <a:lstStyle/>
          <a:p>
            <a:pPr algn="ctr">
              <a:lnSpc>
                <a:spcPts val="9799"/>
              </a:lnSpc>
              <a:spcBef>
                <a:spcPct val="0"/>
              </a:spcBef>
            </a:pPr>
            <a:r>
              <a:rPr lang="en-US" b="true" sz="6999">
                <a:solidFill>
                  <a:srgbClr val="CE1F2C"/>
                </a:solidFill>
                <a:latin typeface="TT Chocolates Ultra-Bold"/>
                <a:ea typeface="TT Chocolates Ultra-Bold"/>
                <a:cs typeface="TT Chocolates Ultra-Bold"/>
                <a:sym typeface="TT Chocolates Ultra-Bold"/>
              </a:rPr>
              <a:t>What kind of questions did Martha have?</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996690"/>
            <a:ext cx="16230600" cy="220789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T Chocolates Ultra-Bold"/>
                <a:ea typeface="TT Chocolates Ultra-Bold"/>
                <a:cs typeface="TT Chocolates Ultra-Bold"/>
                <a:sym typeface="TT Chocolates Ultra-Bold"/>
              </a:rPr>
              <a:t>First of all, why would Jena treat her this way? Did she think Martha was some miserable person who didn't have anything to do but babysit a grown, lonely man on 14th February? </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
        <p:nvSpPr>
          <p:cNvPr name="TextBox 5" id="5"/>
          <p:cNvSpPr txBox="true"/>
          <p:nvPr/>
        </p:nvSpPr>
        <p:spPr>
          <a:xfrm rot="0">
            <a:off x="2917106" y="11519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729746" y="4470400"/>
            <a:ext cx="12828509" cy="1203325"/>
          </a:xfrm>
          <a:prstGeom prst="rect">
            <a:avLst/>
          </a:prstGeom>
        </p:spPr>
        <p:txBody>
          <a:bodyPr anchor="t" rtlCol="false" tIns="0" lIns="0" bIns="0" rIns="0">
            <a:spAutoFit/>
          </a:bodyPr>
          <a:lstStyle/>
          <a:p>
            <a:pPr algn="ctr">
              <a:lnSpc>
                <a:spcPts val="9799"/>
              </a:lnSpc>
              <a:spcBef>
                <a:spcPct val="0"/>
              </a:spcBef>
            </a:pPr>
            <a:r>
              <a:rPr lang="en-US" b="true" sz="6999">
                <a:solidFill>
                  <a:srgbClr val="CE1F2C"/>
                </a:solidFill>
                <a:latin typeface="TT Chocolates Ultra-Bold"/>
                <a:ea typeface="TT Chocolates Ultra-Bold"/>
                <a:cs typeface="TT Chocolates Ultra-Bold"/>
                <a:sym typeface="TT Chocolates Ultra-Bold"/>
              </a:rPr>
              <a:t>How do you think Jena reacted? </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510790"/>
            <a:ext cx="16230600" cy="517969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T Chocolates Ultra-Bold"/>
                <a:ea typeface="TT Chocolates Ultra-Bold"/>
                <a:cs typeface="TT Chocolates Ultra-Bold"/>
                <a:sym typeface="TT Chocolates Ultra-Bold"/>
              </a:rPr>
              <a:t>Jena apologized to Martha about it. She only had Martha's best interest in mind. When she heard Andrew's story, she thought that perhaps Martha was feeling lonely too. She admitted that the verbiage was not the best and that she could have done a better job presenting the possible date candidate. However, Andrew - the lonely, divorced guy - was really sweet and perhaps he was worthwhile?</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33628" y="4470400"/>
            <a:ext cx="16420743" cy="1203325"/>
          </a:xfrm>
          <a:prstGeom prst="rect">
            <a:avLst/>
          </a:prstGeom>
        </p:spPr>
        <p:txBody>
          <a:bodyPr anchor="t" rtlCol="false" tIns="0" lIns="0" bIns="0" rIns="0">
            <a:spAutoFit/>
          </a:bodyPr>
          <a:lstStyle/>
          <a:p>
            <a:pPr algn="ctr">
              <a:lnSpc>
                <a:spcPts val="9799"/>
              </a:lnSpc>
              <a:spcBef>
                <a:spcPct val="0"/>
              </a:spcBef>
            </a:pPr>
            <a:r>
              <a:rPr lang="en-US" b="true" sz="6999">
                <a:solidFill>
                  <a:srgbClr val="CE1F2C"/>
                </a:solidFill>
                <a:latin typeface="TT Chocolates Ultra-Bold"/>
                <a:ea typeface="TT Chocolates Ultra-Bold"/>
                <a:cs typeface="TT Chocolates Ultra-Bold"/>
                <a:sym typeface="TT Chocolates Ultra-Bold"/>
              </a:rPr>
              <a:t>Should Martha go on a date with Andrew?</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253740"/>
            <a:ext cx="16230600" cy="369379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T Chocolates Ultra-Bold"/>
                <a:ea typeface="TT Chocolates Ultra-Bold"/>
                <a:cs typeface="TT Chocolates Ultra-Bold"/>
                <a:sym typeface="TT Chocolates Ultra-Bold"/>
              </a:rPr>
              <a:t>Martha decided that going on a first date on a 14th February with a man that got recently divorced was asking for trouble. She told her friend no but told her she could give him her phone number. He could call her and ask her out on a different day. Unfortunately, he never did and Martha was not surprised. </a:t>
            </a:r>
          </a:p>
        </p:txBody>
      </p:sp>
      <p:sp>
        <p:nvSpPr>
          <p:cNvPr name="Freeform 3" id="3"/>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2"/>
            <a:stretch>
              <a:fillRect l="0" t="0" r="0" b="0"/>
            </a:stretch>
          </a:blipFill>
        </p:spPr>
      </p:sp>
      <p:sp>
        <p:nvSpPr>
          <p:cNvPr name="TextBox 4" id="4"/>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161100">
            <a:off x="7431368" y="1846251"/>
            <a:ext cx="4266661" cy="3317329"/>
          </a:xfrm>
          <a:custGeom>
            <a:avLst/>
            <a:gdLst/>
            <a:ahLst/>
            <a:cxnLst/>
            <a:rect r="r" b="b" t="t" l="l"/>
            <a:pathLst>
              <a:path h="3317329" w="4266661">
                <a:moveTo>
                  <a:pt x="0" y="0"/>
                </a:moveTo>
                <a:lnTo>
                  <a:pt x="4266661" y="0"/>
                </a:lnTo>
                <a:lnTo>
                  <a:pt x="4266661" y="3317329"/>
                </a:lnTo>
                <a:lnTo>
                  <a:pt x="0" y="331732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34677">
            <a:off x="6861721" y="2471922"/>
            <a:ext cx="1920658" cy="2659884"/>
          </a:xfrm>
          <a:custGeom>
            <a:avLst/>
            <a:gdLst/>
            <a:ahLst/>
            <a:cxnLst/>
            <a:rect r="r" b="b" t="t" l="l"/>
            <a:pathLst>
              <a:path h="2659884" w="1920658">
                <a:moveTo>
                  <a:pt x="0" y="0"/>
                </a:moveTo>
                <a:lnTo>
                  <a:pt x="1920658" y="0"/>
                </a:lnTo>
                <a:lnTo>
                  <a:pt x="1920658" y="2659884"/>
                </a:lnTo>
                <a:lnTo>
                  <a:pt x="0" y="26598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5291734" y="5267325"/>
            <a:ext cx="7704531" cy="1825625"/>
          </a:xfrm>
          <a:prstGeom prst="rect">
            <a:avLst/>
          </a:prstGeom>
        </p:spPr>
        <p:txBody>
          <a:bodyPr anchor="t" rtlCol="false" tIns="0" lIns="0" bIns="0" rIns="0">
            <a:spAutoFit/>
          </a:bodyPr>
          <a:lstStyle/>
          <a:p>
            <a:pPr algn="ctr">
              <a:lnSpc>
                <a:spcPts val="6999"/>
              </a:lnSpc>
            </a:pPr>
            <a:r>
              <a:rPr lang="en-US" b="true" sz="6999">
                <a:solidFill>
                  <a:srgbClr val="000000"/>
                </a:solidFill>
                <a:latin typeface="TT Chocolates Ultra-Bold"/>
                <a:ea typeface="TT Chocolates Ultra-Bold"/>
                <a:cs typeface="TT Chocolates Ultra-Bold"/>
                <a:sym typeface="TT Chocolates Ultra-Bold"/>
              </a:rPr>
              <a:t>Thank you for reading! </a:t>
            </a:r>
          </a:p>
        </p:txBody>
      </p:sp>
      <p:sp>
        <p:nvSpPr>
          <p:cNvPr name="Freeform 5" id="5"/>
          <p:cNvSpPr/>
          <p:nvPr/>
        </p:nvSpPr>
        <p:spPr>
          <a:xfrm flipH="false" flipV="false" rot="0">
            <a:off x="1028700" y="466405"/>
            <a:ext cx="1736006" cy="1736006"/>
          </a:xfrm>
          <a:custGeom>
            <a:avLst/>
            <a:gdLst/>
            <a:ahLst/>
            <a:cxnLst/>
            <a:rect r="r" b="b" t="t" l="l"/>
            <a:pathLst>
              <a:path h="1736006" w="1736006">
                <a:moveTo>
                  <a:pt x="0" y="0"/>
                </a:moveTo>
                <a:lnTo>
                  <a:pt x="1736006" y="0"/>
                </a:lnTo>
                <a:lnTo>
                  <a:pt x="1736006" y="1736006"/>
                </a:lnTo>
                <a:lnTo>
                  <a:pt x="0" y="1736006"/>
                </a:lnTo>
                <a:lnTo>
                  <a:pt x="0" y="0"/>
                </a:lnTo>
                <a:close/>
              </a:path>
            </a:pathLst>
          </a:custGeom>
          <a:blipFill>
            <a:blip r:embed="rId6"/>
            <a:stretch>
              <a:fillRect l="0" t="0" r="0" b="0"/>
            </a:stretch>
          </a:blipFill>
        </p:spPr>
      </p:sp>
      <p:sp>
        <p:nvSpPr>
          <p:cNvPr name="TextBox 6" id="6"/>
          <p:cNvSpPr txBox="true"/>
          <p:nvPr/>
        </p:nvSpPr>
        <p:spPr>
          <a:xfrm rot="0">
            <a:off x="2764706" y="999506"/>
            <a:ext cx="2971431" cy="746004"/>
          </a:xfrm>
          <a:prstGeom prst="rect">
            <a:avLst/>
          </a:prstGeom>
        </p:spPr>
        <p:txBody>
          <a:bodyPr anchor="t" rtlCol="false" tIns="0" lIns="0" bIns="0" rIns="0">
            <a:spAutoFit/>
          </a:bodyPr>
          <a:lstStyle/>
          <a:p>
            <a:pPr algn="l">
              <a:lnSpc>
                <a:spcPts val="4092"/>
              </a:lnSpc>
            </a:pPr>
            <a:r>
              <a:rPr lang="en-US" sz="4092" b="true">
                <a:solidFill>
                  <a:srgbClr val="CE1F2C"/>
                </a:solidFill>
                <a:latin typeface="TT Chocolates Bold"/>
                <a:ea typeface="TT Chocolates Bold"/>
                <a:cs typeface="TT Chocolates Bold"/>
                <a:sym typeface="TT Chocolates Bold"/>
              </a:rPr>
              <a:t>Fluentlicious</a:t>
            </a:r>
          </a:p>
          <a:p>
            <a:pPr algn="l">
              <a:lnSpc>
                <a:spcPts val="1818"/>
              </a:lnSpc>
            </a:pPr>
            <a:r>
              <a:rPr lang="en-US" sz="1818">
                <a:solidFill>
                  <a:srgbClr val="CE1F2C"/>
                </a:solidFill>
                <a:latin typeface="TT Chocolates"/>
                <a:ea typeface="TT Chocolates"/>
                <a:cs typeface="TT Chocolates"/>
                <a:sym typeface="TT Chocolates"/>
              </a:rPr>
              <a:t>Materials for language learning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DAGhhlWfm-M</dc:identifier>
  <dcterms:modified xsi:type="dcterms:W3CDTF">2011-08-01T06:04:30Z</dcterms:modified>
  <cp:revision>1</cp:revision>
  <dc:title>Interactive reading love and relationships</dc:title>
</cp:coreProperties>
</file>